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Lst>
  <p:sldSz cy="5143500" cx="9144000"/>
  <p:notesSz cx="6858000" cy="9144000"/>
  <p:embeddedFontLst>
    <p:embeddedFont>
      <p:font typeface="Roboto"/>
      <p:regular r:id="rId50"/>
      <p:bold r:id="rId51"/>
      <p:italic r:id="rId52"/>
      <p:boldItalic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E0A4216-95EE-4502-ABB1-46DF823D9050}">
  <a:tblStyle styleId="{7E0A4216-95EE-4502-ABB1-46DF823D9050}"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Roboto-bold.fntdata"/><Relationship Id="rId50" Type="http://schemas.openxmlformats.org/officeDocument/2006/relationships/font" Target="fonts/Roboto-regular.fntdata"/><Relationship Id="rId53" Type="http://schemas.openxmlformats.org/officeDocument/2006/relationships/font" Target="fonts/Roboto-boldItalic.fntdata"/><Relationship Id="rId52" Type="http://schemas.openxmlformats.org/officeDocument/2006/relationships/font" Target="fonts/Roboto-italic.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6bd994933a_0_302:notes"/>
          <p:cNvSpPr txBox="1"/>
          <p:nvPr>
            <p:ph idx="1" type="body"/>
          </p:nvPr>
        </p:nvSpPr>
        <p:spPr>
          <a:xfrm>
            <a:off x="685802" y="4343406"/>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g6bd994933a_0_302:notes"/>
          <p:cNvSpPr/>
          <p:nvPr>
            <p:ph idx="2" type="sldImg"/>
          </p:nvPr>
        </p:nvSpPr>
        <p:spPr>
          <a:xfrm>
            <a:off x="67461" y="686202"/>
            <a:ext cx="6723300" cy="3428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6bd994933a_0_6:notes"/>
          <p:cNvSpPr/>
          <p:nvPr>
            <p:ph idx="2" type="sldImg"/>
          </p:nvPr>
        </p:nvSpPr>
        <p:spPr>
          <a:xfrm>
            <a:off x="67461" y="686202"/>
            <a:ext cx="6723300" cy="3428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 name="Google Shape;79;g6bd994933a_0_6:notes"/>
          <p:cNvSpPr txBox="1"/>
          <p:nvPr>
            <p:ph idx="1" type="body"/>
          </p:nvPr>
        </p:nvSpPr>
        <p:spPr>
          <a:xfrm>
            <a:off x="685802" y="4343406"/>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2400"/>
              <a:buFont typeface="Arial"/>
              <a:buNone/>
            </a:pPr>
            <a:r>
              <a:rPr lang="en-GB"/>
              <a:t>Influenced by:</a:t>
            </a:r>
            <a:endParaRPr/>
          </a:p>
          <a:p>
            <a:pPr indent="0" lvl="0" marL="0" rtl="0" algn="l">
              <a:spcBef>
                <a:spcPts val="0"/>
              </a:spcBef>
              <a:spcAft>
                <a:spcPts val="0"/>
              </a:spcAft>
              <a:buClr>
                <a:schemeClr val="dk1"/>
              </a:buClr>
              <a:buSzPts val="2400"/>
              <a:buFont typeface="Arial"/>
              <a:buNone/>
            </a:pPr>
            <a:r>
              <a:rPr b="0" lang="en-GB"/>
              <a:t>Doug Lemov: Teach Like a Champion 2.0: 62 Techniques That Put Students on the Path to College</a:t>
            </a:r>
            <a:endParaRPr/>
          </a:p>
          <a:p>
            <a:pPr indent="0" lvl="0" marL="0" rtl="0" algn="l">
              <a:spcBef>
                <a:spcPts val="0"/>
              </a:spcBef>
              <a:spcAft>
                <a:spcPts val="0"/>
              </a:spcAft>
              <a:buClr>
                <a:schemeClr val="dk1"/>
              </a:buClr>
              <a:buSzPts val="2400"/>
              <a:buFont typeface="Arial"/>
              <a:buNone/>
            </a:pPr>
            <a:r>
              <a:rPr lang="en-GB"/>
              <a:t>Daniel T. Willingham: ‘Why don’t students like school?’</a:t>
            </a:r>
            <a:endParaRPr/>
          </a:p>
          <a:p>
            <a:pPr indent="0" lvl="0" marL="0" rtl="0" algn="l">
              <a:spcBef>
                <a:spcPts val="0"/>
              </a:spcBef>
              <a:spcAft>
                <a:spcPts val="0"/>
              </a:spcAft>
              <a:buClr>
                <a:schemeClr val="dk1"/>
              </a:buClr>
              <a:buSzPts val="2400"/>
              <a:buFont typeface="Arial"/>
              <a:buNone/>
            </a:pPr>
            <a:r>
              <a:rPr b="0" lang="en-GB"/>
              <a:t>David Torn &amp; Peter Bennett: ‘Brilliant Secondary School Teacher: What You Need to Know to be a Truly Outstanding Teacher’ </a:t>
            </a:r>
            <a:endParaRPr/>
          </a:p>
          <a:p>
            <a:pPr indent="0" lvl="0" marL="0" rtl="0" algn="l">
              <a:spcBef>
                <a:spcPts val="0"/>
              </a:spcBef>
              <a:spcAft>
                <a:spcPts val="0"/>
              </a:spcAft>
              <a:buClr>
                <a:schemeClr val="dk1"/>
              </a:buClr>
              <a:buSzPts val="2400"/>
              <a:buFont typeface="Arial"/>
              <a:buNone/>
            </a:pPr>
            <a:r>
              <a:rPr b="0" lang="en-GB"/>
              <a:t>A thought-provoking training session delivered by Mike Hughes at DGGS in 2013</a:t>
            </a:r>
            <a:endParaRPr b="0"/>
          </a:p>
          <a:p>
            <a:pPr indent="0" lvl="0" marL="0" rtl="0" algn="l">
              <a:spcBef>
                <a:spcPts val="0"/>
              </a:spcBef>
              <a:spcAft>
                <a:spcPts val="0"/>
              </a:spcAft>
              <a:buNone/>
            </a:pPr>
            <a:r>
              <a:t/>
            </a:r>
            <a:endParaRPr/>
          </a:p>
        </p:txBody>
      </p:sp>
      <p:sp>
        <p:nvSpPr>
          <p:cNvPr id="80" name="Google Shape;80;g6bd994933a_0_6:notes"/>
          <p:cNvSpPr txBox="1"/>
          <p:nvPr>
            <p:ph idx="12" type="sldNum"/>
          </p:nvPr>
        </p:nvSpPr>
        <p:spPr>
          <a:xfrm>
            <a:off x="3884620" y="8685224"/>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6bd994933a_0_97:notes"/>
          <p:cNvSpPr/>
          <p:nvPr>
            <p:ph idx="2" type="sldImg"/>
          </p:nvPr>
        </p:nvSpPr>
        <p:spPr>
          <a:xfrm>
            <a:off x="67461" y="686202"/>
            <a:ext cx="6723300" cy="3428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g6bd994933a_0_97:notes"/>
          <p:cNvSpPr txBox="1"/>
          <p:nvPr>
            <p:ph idx="1" type="body"/>
          </p:nvPr>
        </p:nvSpPr>
        <p:spPr>
          <a:xfrm>
            <a:off x="685802" y="4343406"/>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g6bd994933a_0_97:notes"/>
          <p:cNvSpPr txBox="1"/>
          <p:nvPr>
            <p:ph idx="12" type="sldNum"/>
          </p:nvPr>
        </p:nvSpPr>
        <p:spPr>
          <a:xfrm>
            <a:off x="3884620" y="8685224"/>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6bd994933a_0_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6bd994933a_0_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6bd994933a_0_190:notes"/>
          <p:cNvSpPr/>
          <p:nvPr>
            <p:ph idx="2" type="sldImg"/>
          </p:nvPr>
        </p:nvSpPr>
        <p:spPr>
          <a:xfrm>
            <a:off x="67461" y="686202"/>
            <a:ext cx="6723300" cy="3428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g6bd994933a_0_190:notes"/>
          <p:cNvSpPr txBox="1"/>
          <p:nvPr>
            <p:ph idx="1" type="body"/>
          </p:nvPr>
        </p:nvSpPr>
        <p:spPr>
          <a:xfrm>
            <a:off x="685802" y="4343406"/>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Taken from the article: ‘</a:t>
            </a:r>
            <a:r>
              <a:rPr b="0" i="0" lang="en-GB" sz="2400" u="none" strike="noStrike">
                <a:solidFill>
                  <a:schemeClr val="dk1"/>
                </a:solidFill>
                <a:latin typeface="Calibri"/>
                <a:ea typeface="Calibri"/>
                <a:cs typeface="Calibri"/>
                <a:sym typeface="Calibri"/>
              </a:rPr>
              <a:t>What Will Improve a Student’s Memory?’ By David kane vorniel cornie</a:t>
            </a:r>
            <a:r>
              <a:rPr lang="en-GB" sz="2400">
                <a:solidFill>
                  <a:schemeClr val="dk1"/>
                </a:solidFill>
                <a:latin typeface="Calibri"/>
                <a:ea typeface="Calibri"/>
                <a:cs typeface="Calibri"/>
                <a:sym typeface="Calibri"/>
              </a:rPr>
              <a:t>l umpin of veg </a:t>
            </a:r>
            <a:r>
              <a:rPr b="0" i="0" lang="en-GB" sz="2400" u="none" strike="noStrike">
                <a:solidFill>
                  <a:schemeClr val="dk1"/>
                </a:solidFill>
                <a:latin typeface="Calibri"/>
                <a:ea typeface="Calibri"/>
                <a:cs typeface="Calibri"/>
                <a:sym typeface="Calibri"/>
              </a:rPr>
              <a:t>T</a:t>
            </a:r>
            <a:r>
              <a:rPr lang="en-GB" sz="2400">
                <a:solidFill>
                  <a:schemeClr val="dk1"/>
                </a:solidFill>
                <a:latin typeface="Calibri"/>
                <a:ea typeface="Calibri"/>
                <a:cs typeface="Calibri"/>
                <a:sym typeface="Calibri"/>
              </a:rPr>
              <a:t>hommas </a:t>
            </a:r>
            <a:r>
              <a:rPr b="0" i="0" lang="en-GB" sz="2400" u="none" strike="noStrike">
                <a:solidFill>
                  <a:schemeClr val="dk1"/>
                </a:solidFill>
                <a:latin typeface="Calibri"/>
                <a:ea typeface="Calibri"/>
                <a:cs typeface="Calibri"/>
                <a:sym typeface="Calibri"/>
              </a:rPr>
              <a:t>Will</a:t>
            </a:r>
            <a:r>
              <a:rPr lang="en-GB" sz="2400">
                <a:solidFill>
                  <a:schemeClr val="dk1"/>
                </a:solidFill>
                <a:latin typeface="Calibri"/>
                <a:ea typeface="Calibri"/>
                <a:cs typeface="Calibri"/>
                <a:sym typeface="Calibri"/>
              </a:rPr>
              <a:t>y</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http://www.aft.org/sites/default/files/periodicals/willingham_0.pdf</a:t>
            </a:r>
            <a:endParaRPr/>
          </a:p>
        </p:txBody>
      </p:sp>
      <p:sp>
        <p:nvSpPr>
          <p:cNvPr id="111" name="Google Shape;111;g6bd994933a_0_190:notes"/>
          <p:cNvSpPr txBox="1"/>
          <p:nvPr>
            <p:ph idx="12" type="sldNum"/>
          </p:nvPr>
        </p:nvSpPr>
        <p:spPr>
          <a:xfrm>
            <a:off x="3884620" y="8685224"/>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6bd994933a_0_66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8" name="Google Shape;148;g6bd994933a_0_66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6bd994933a_0_391:notes"/>
          <p:cNvSpPr/>
          <p:nvPr>
            <p:ph idx="2" type="sldImg"/>
          </p:nvPr>
        </p:nvSpPr>
        <p:spPr>
          <a:xfrm>
            <a:off x="67461" y="686202"/>
            <a:ext cx="6723300" cy="3428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2" name="Google Shape;192;g6bd994933a_0_391:notes"/>
          <p:cNvSpPr txBox="1"/>
          <p:nvPr>
            <p:ph idx="1" type="body"/>
          </p:nvPr>
        </p:nvSpPr>
        <p:spPr>
          <a:xfrm>
            <a:off x="685802" y="4343406"/>
            <a:ext cx="5486400" cy="411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B0F0"/>
              </a:buClr>
              <a:buSzPts val="2400"/>
              <a:buFont typeface="Calibri"/>
              <a:buNone/>
            </a:pPr>
            <a:r>
              <a:rPr b="1" lang="en-GB">
                <a:solidFill>
                  <a:srgbClr val="00B0F0"/>
                </a:solidFill>
              </a:rPr>
              <a:t>@thinkinghard12</a:t>
            </a:r>
            <a:endParaRPr/>
          </a:p>
          <a:p>
            <a:pPr indent="0" lvl="0" marL="0" rtl="0" algn="l">
              <a:spcBef>
                <a:spcPts val="0"/>
              </a:spcBef>
              <a:spcAft>
                <a:spcPts val="0"/>
              </a:spcAft>
              <a:buNone/>
            </a:pPr>
            <a:r>
              <a:t/>
            </a:r>
            <a:endParaRPr/>
          </a:p>
        </p:txBody>
      </p:sp>
      <p:sp>
        <p:nvSpPr>
          <p:cNvPr id="193" name="Google Shape;193;g6bd994933a_0_391:notes"/>
          <p:cNvSpPr txBox="1"/>
          <p:nvPr>
            <p:ph idx="12" type="sldNum"/>
          </p:nvPr>
        </p:nvSpPr>
        <p:spPr>
          <a:xfrm>
            <a:off x="3884620" y="8685224"/>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6bd994933a_0_48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g6bd994933a_0_48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GB"/>
              <a:t>What does this do?</a:t>
            </a:r>
            <a:endParaRPr/>
          </a:p>
          <a:p>
            <a:pPr indent="-171450" lvl="0" marL="171450" rtl="0" algn="l">
              <a:spcBef>
                <a:spcPts val="0"/>
              </a:spcBef>
              <a:spcAft>
                <a:spcPts val="0"/>
              </a:spcAft>
              <a:buClr>
                <a:schemeClr val="dk1"/>
              </a:buClr>
              <a:buSzPts val="1200"/>
              <a:buFont typeface="Arial"/>
              <a:buChar char="•"/>
            </a:pPr>
            <a:r>
              <a:rPr lang="en-GB"/>
              <a:t>Active retrieval</a:t>
            </a:r>
            <a:endParaRPr/>
          </a:p>
          <a:p>
            <a:pPr indent="-171450" lvl="0" marL="171450" rtl="0" algn="l">
              <a:spcBef>
                <a:spcPts val="0"/>
              </a:spcBef>
              <a:spcAft>
                <a:spcPts val="0"/>
              </a:spcAft>
              <a:buClr>
                <a:schemeClr val="dk1"/>
              </a:buClr>
              <a:buSzPts val="1200"/>
              <a:buFont typeface="Arial"/>
              <a:buChar char="•"/>
            </a:pPr>
            <a:r>
              <a:rPr lang="en-GB"/>
              <a:t>Making connections with past material (flexibility of thinking and spaced retrieval)</a:t>
            </a:r>
            <a:endParaRPr/>
          </a:p>
          <a:p>
            <a:pPr indent="0" lvl="0" marL="0" rtl="0" algn="l">
              <a:spcBef>
                <a:spcPts val="0"/>
              </a:spcBef>
              <a:spcAft>
                <a:spcPts val="0"/>
              </a:spcAft>
              <a:buNone/>
            </a:pPr>
            <a:r>
              <a:rPr b="1" lang="en-GB"/>
              <a:t>When to do this?</a:t>
            </a:r>
            <a:endParaRPr/>
          </a:p>
          <a:p>
            <a:pPr indent="-171450" lvl="0" marL="171450" rtl="0" algn="l">
              <a:spcBef>
                <a:spcPts val="0"/>
              </a:spcBef>
              <a:spcAft>
                <a:spcPts val="0"/>
              </a:spcAft>
              <a:buClr>
                <a:schemeClr val="dk1"/>
              </a:buClr>
              <a:buSzPts val="1200"/>
              <a:buFont typeface="Arial"/>
              <a:buChar char="•"/>
            </a:pPr>
            <a:r>
              <a:rPr lang="en-GB"/>
              <a:t>At the very end of a topic</a:t>
            </a:r>
            <a:endParaRPr/>
          </a:p>
          <a:p>
            <a:pPr indent="-171450" lvl="0" marL="171450" rtl="0" algn="l">
              <a:spcBef>
                <a:spcPts val="0"/>
              </a:spcBef>
              <a:spcAft>
                <a:spcPts val="0"/>
              </a:spcAft>
              <a:buClr>
                <a:schemeClr val="dk1"/>
              </a:buClr>
              <a:buSzPts val="1200"/>
              <a:buFont typeface="Arial"/>
              <a:buChar char="•"/>
            </a:pPr>
            <a:r>
              <a:rPr lang="en-GB"/>
              <a:t>Part the way through a topic</a:t>
            </a:r>
            <a:endParaRPr/>
          </a:p>
          <a:p>
            <a:pPr indent="-171450" lvl="0" marL="171450" rtl="0" algn="l">
              <a:spcBef>
                <a:spcPts val="0"/>
              </a:spcBef>
              <a:spcAft>
                <a:spcPts val="0"/>
              </a:spcAft>
              <a:buClr>
                <a:schemeClr val="dk1"/>
              </a:buClr>
              <a:buSzPts val="1200"/>
              <a:buFont typeface="Arial"/>
              <a:buChar char="•"/>
            </a:pPr>
            <a:r>
              <a:rPr lang="en-GB"/>
              <a:t>A month/term after a topic has been taught at the beginning of a lesson</a:t>
            </a:r>
            <a:endParaRPr/>
          </a:p>
        </p:txBody>
      </p:sp>
      <p:sp>
        <p:nvSpPr>
          <p:cNvPr id="208" name="Google Shape;208;g6bd994933a_0_48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6bd994933a_0_5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g6bd994933a_0_5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6bd994933a_0_7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6bd994933a_0_7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6bd994933a_0_7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6bd994933a_0_7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6bd994933a_0_7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6bd994933a_0_7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6bd994933a_0_7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6bd994933a_0_7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6bd994933a_0_7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6bd994933a_0_7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6bd994933a_0_8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6bd994933a_0_8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6bd994933a_0_8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6bd994933a_0_8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6bd994933a_0_8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6bd994933a_0_8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6bd994933a_0_8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6bd994933a_0_8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6bd994933a_0_8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6bd994933a_0_8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6bd994933a_0_8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6bd994933a_0_8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6bd994933a_0_8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6bd994933a_0_8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6bd994933a_0_8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6bd994933a_0_8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6bd994933a_0_8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 name="Google Shape;302;g6bd994933a_0_8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6bd994933a_0_8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6bd994933a_0_8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6bd994933a_0_8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6bd994933a_0_8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6bd994933a_0_8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6bd994933a_0_8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6bd994933a_0_8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6bd994933a_0_8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g6bd994933a_0_8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6bd994933a_0_8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6bd994933a_0_8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6bd994933a_0_8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6bd994933a_0_8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6bd994933a_0_8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6bd994933a_0_8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6bd994933a_0_8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6bd994933a_0_8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6bd994933a_0_8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6bd994933a_0_8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6bd994933a_0_8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6bd994933a_0_8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6bd994933a_0_8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6bd994933a_0_8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6bd994933a_0_8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6bd994933a_0_8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8" name="Google Shape;368;g6bd994933a_0_8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6bd994933a_0_8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6bd994933a_0_8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g6bd994933a_0_8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8" name="Google Shape;378;g6bd994933a_0_8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6bd994933a_0_8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6bd994933a_0_8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6bd994933a_0_9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8" name="Google Shape;388;g6bd994933a_0_9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6bd994933a_0_9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6bd994933a_0_9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g6bd994933a_0_9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8" name="Google Shape;398;g6bd994933a_0_9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457201" y="205979"/>
            <a:ext cx="8229600" cy="857400"/>
          </a:xfrm>
          <a:prstGeom prst="rect">
            <a:avLst/>
          </a:prstGeom>
          <a:noFill/>
          <a:ln>
            <a:noFill/>
          </a:ln>
        </p:spPr>
        <p:txBody>
          <a:bodyPr anchorCtr="0" anchor="ctr" bIns="28450" lIns="56875" spcFirstLastPara="1" rIns="56875" wrap="square" tIns="28450">
            <a:noAutofit/>
          </a:bodyPr>
          <a:lstStyle>
            <a:lvl1pPr lvl="0" rtl="0" algn="ctr">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457201" y="1200154"/>
            <a:ext cx="8229600" cy="3394500"/>
          </a:xfrm>
          <a:prstGeom prst="rect">
            <a:avLst/>
          </a:prstGeom>
          <a:noFill/>
          <a:ln>
            <a:noFill/>
          </a:ln>
        </p:spPr>
        <p:txBody>
          <a:bodyPr anchorCtr="0" anchor="t" bIns="28450" lIns="56875" spcFirstLastPara="1" rIns="56875" wrap="square" tIns="28450">
            <a:noAutofit/>
          </a:bodyPr>
          <a:lstStyle>
            <a:lvl1pPr indent="-317500" lvl="0" marL="457200" rtl="0" algn="l">
              <a:spcBef>
                <a:spcPts val="300"/>
              </a:spcBef>
              <a:spcAft>
                <a:spcPts val="0"/>
              </a:spcAft>
              <a:buClr>
                <a:schemeClr val="dk1"/>
              </a:buClr>
              <a:buSzPts val="1400"/>
              <a:buChar char="●"/>
              <a:defRPr/>
            </a:lvl1pPr>
            <a:lvl2pPr indent="-317500" lvl="1" marL="914400" rtl="0" algn="l">
              <a:spcBef>
                <a:spcPts val="1600"/>
              </a:spcBef>
              <a:spcAft>
                <a:spcPts val="0"/>
              </a:spcAft>
              <a:buClr>
                <a:schemeClr val="dk1"/>
              </a:buClr>
              <a:buSzPts val="1400"/>
              <a:buChar char="○"/>
              <a:defRPr/>
            </a:lvl2pPr>
            <a:lvl3pPr indent="-317500" lvl="2" marL="1371600" rtl="0" algn="l">
              <a:spcBef>
                <a:spcPts val="1600"/>
              </a:spcBef>
              <a:spcAft>
                <a:spcPts val="0"/>
              </a:spcAft>
              <a:buClr>
                <a:schemeClr val="dk1"/>
              </a:buClr>
              <a:buSzPts val="1400"/>
              <a:buChar char="■"/>
              <a:defRPr/>
            </a:lvl3pPr>
            <a:lvl4pPr indent="-317500" lvl="3" marL="1828800" rtl="0" algn="l">
              <a:spcBef>
                <a:spcPts val="1600"/>
              </a:spcBef>
              <a:spcAft>
                <a:spcPts val="0"/>
              </a:spcAft>
              <a:buClr>
                <a:schemeClr val="dk1"/>
              </a:buClr>
              <a:buSzPts val="1400"/>
              <a:buChar char="●"/>
              <a:defRPr/>
            </a:lvl4pPr>
            <a:lvl5pPr indent="-317500" lvl="4" marL="2286000" rtl="0" algn="l">
              <a:spcBef>
                <a:spcPts val="1600"/>
              </a:spcBef>
              <a:spcAft>
                <a:spcPts val="0"/>
              </a:spcAft>
              <a:buClr>
                <a:schemeClr val="dk1"/>
              </a:buClr>
              <a:buSzPts val="1400"/>
              <a:buChar char="○"/>
              <a:defRPr/>
            </a:lvl5pPr>
            <a:lvl6pPr indent="-317500" lvl="5" marL="2743200" rtl="0" algn="l">
              <a:spcBef>
                <a:spcPts val="1600"/>
              </a:spcBef>
              <a:spcAft>
                <a:spcPts val="0"/>
              </a:spcAft>
              <a:buClr>
                <a:schemeClr val="dk1"/>
              </a:buClr>
              <a:buSzPts val="1400"/>
              <a:buChar char="■"/>
              <a:defRPr/>
            </a:lvl6pPr>
            <a:lvl7pPr indent="-317500" lvl="6" marL="3200400" rtl="0" algn="l">
              <a:spcBef>
                <a:spcPts val="1600"/>
              </a:spcBef>
              <a:spcAft>
                <a:spcPts val="0"/>
              </a:spcAft>
              <a:buClr>
                <a:schemeClr val="dk1"/>
              </a:buClr>
              <a:buSzPts val="1400"/>
              <a:buChar char="●"/>
              <a:defRPr/>
            </a:lvl7pPr>
            <a:lvl8pPr indent="-317500" lvl="7" marL="3657600" rtl="0" algn="l">
              <a:spcBef>
                <a:spcPts val="1600"/>
              </a:spcBef>
              <a:spcAft>
                <a:spcPts val="0"/>
              </a:spcAft>
              <a:buClr>
                <a:schemeClr val="dk1"/>
              </a:buClr>
              <a:buSzPts val="1400"/>
              <a:buChar char="○"/>
              <a:defRPr/>
            </a:lvl8pPr>
            <a:lvl9pPr indent="-317500" lvl="8" marL="4114800" rtl="0" algn="l">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457205" y="4767268"/>
            <a:ext cx="2133600" cy="273900"/>
          </a:xfrm>
          <a:prstGeom prst="rect">
            <a:avLst/>
          </a:prstGeom>
          <a:noFill/>
          <a:ln>
            <a:noFill/>
          </a:ln>
        </p:spPr>
        <p:txBody>
          <a:bodyPr anchorCtr="0" anchor="ctr" bIns="28450" lIns="56875" spcFirstLastPara="1" rIns="56875" wrap="square" tIns="28450">
            <a:noAutofit/>
          </a:bodyPr>
          <a:lstStyle>
            <a:lvl1pPr lvl="0" rtl="0" algn="l">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54" name="Google Shape;54;p13"/>
          <p:cNvSpPr txBox="1"/>
          <p:nvPr>
            <p:ph idx="11" type="ftr"/>
          </p:nvPr>
        </p:nvSpPr>
        <p:spPr>
          <a:xfrm>
            <a:off x="3124201" y="4767268"/>
            <a:ext cx="2895600" cy="273900"/>
          </a:xfrm>
          <a:prstGeom prst="rect">
            <a:avLst/>
          </a:prstGeom>
          <a:noFill/>
          <a:ln>
            <a:noFill/>
          </a:ln>
        </p:spPr>
        <p:txBody>
          <a:bodyPr anchorCtr="0" anchor="ctr" bIns="28450" lIns="56875" spcFirstLastPara="1" rIns="56875" wrap="square" tIns="28450">
            <a:noAutofit/>
          </a:bodyPr>
          <a:lstStyle>
            <a:lvl1pPr lvl="0" rtl="0" algn="ctr">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55" name="Google Shape;55;p13"/>
          <p:cNvSpPr txBox="1"/>
          <p:nvPr>
            <p:ph idx="12" type="sldNum"/>
          </p:nvPr>
        </p:nvSpPr>
        <p:spPr>
          <a:xfrm>
            <a:off x="6553204" y="4767268"/>
            <a:ext cx="2133600" cy="273900"/>
          </a:xfrm>
          <a:prstGeom prst="rect">
            <a:avLst/>
          </a:prstGeom>
          <a:noFill/>
          <a:ln>
            <a:noFill/>
          </a:ln>
        </p:spPr>
        <p:txBody>
          <a:bodyPr anchorCtr="0" anchor="ctr" bIns="28450" lIns="56875" spcFirstLastPara="1" rIns="56875" wrap="square" tIns="2845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7.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0.jpg"/><Relationship Id="rId4"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9.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1.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0.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5.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26.jpg"/><Relationship Id="rId4" Type="http://schemas.openxmlformats.org/officeDocument/2006/relationships/image" Target="../media/image27.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30.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3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10.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29.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32.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31.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2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Thinking Hard Revision Skills </a:t>
            </a:r>
            <a:endParaRPr/>
          </a:p>
        </p:txBody>
      </p:sp>
      <p:sp>
        <p:nvSpPr>
          <p:cNvPr id="61" name="Google Shape;61;p14"/>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p:nvPr/>
        </p:nvSpPr>
        <p:spPr>
          <a:xfrm>
            <a:off x="3383870" y="330000"/>
            <a:ext cx="2376300" cy="11340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300">
                <a:solidFill>
                  <a:schemeClr val="accent1"/>
                </a:solidFill>
                <a:latin typeface="Calibri"/>
                <a:ea typeface="Calibri"/>
                <a:cs typeface="Calibri"/>
                <a:sym typeface="Calibri"/>
              </a:rPr>
              <a:t>Knowledge and understanding</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Reduce </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Transform</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Derive</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Deconstruct</a:t>
            </a:r>
            <a:endParaRPr sz="1300">
              <a:solidFill>
                <a:schemeClr val="dk1"/>
              </a:solidFill>
              <a:latin typeface="Calibri"/>
              <a:ea typeface="Calibri"/>
              <a:cs typeface="Calibri"/>
              <a:sym typeface="Calibri"/>
            </a:endParaRPr>
          </a:p>
        </p:txBody>
      </p:sp>
      <p:sp>
        <p:nvSpPr>
          <p:cNvPr id="67" name="Google Shape;67;p15"/>
          <p:cNvSpPr/>
          <p:nvPr/>
        </p:nvSpPr>
        <p:spPr>
          <a:xfrm>
            <a:off x="5760135" y="2004689"/>
            <a:ext cx="2376300" cy="11340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300">
                <a:solidFill>
                  <a:schemeClr val="accent4"/>
                </a:solidFill>
                <a:latin typeface="Calibri"/>
                <a:ea typeface="Calibri"/>
                <a:cs typeface="Calibri"/>
                <a:sym typeface="Calibri"/>
              </a:rPr>
              <a:t>Application</a:t>
            </a:r>
            <a:endParaRPr sz="1300">
              <a:solidFill>
                <a:schemeClr val="dk1"/>
              </a:solidFill>
              <a:latin typeface="Calibri"/>
              <a:ea typeface="Calibri"/>
              <a:cs typeface="Calibri"/>
              <a:sym typeface="Calibri"/>
            </a:endParaRPr>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Practise</a:t>
            </a:r>
            <a:endParaRPr sz="1300">
              <a:solidFill>
                <a:schemeClr val="dk1"/>
              </a:solidFill>
              <a:latin typeface="Calibri"/>
              <a:ea typeface="Calibri"/>
              <a:cs typeface="Calibri"/>
              <a:sym typeface="Calibri"/>
            </a:endParaRPr>
          </a:p>
        </p:txBody>
      </p:sp>
      <p:sp>
        <p:nvSpPr>
          <p:cNvPr id="68" name="Google Shape;68;p15"/>
          <p:cNvSpPr/>
          <p:nvPr/>
        </p:nvSpPr>
        <p:spPr>
          <a:xfrm>
            <a:off x="1007605" y="2004689"/>
            <a:ext cx="2376300" cy="11340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300">
                <a:solidFill>
                  <a:schemeClr val="accent4"/>
                </a:solidFill>
                <a:latin typeface="Calibri"/>
                <a:ea typeface="Calibri"/>
                <a:cs typeface="Calibri"/>
                <a:sym typeface="Calibri"/>
              </a:rPr>
              <a:t>Analysis</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Prioritise</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Categorise</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Criticise</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Trends and patterns</a:t>
            </a:r>
            <a:endParaRPr sz="500"/>
          </a:p>
        </p:txBody>
      </p:sp>
      <p:sp>
        <p:nvSpPr>
          <p:cNvPr id="69" name="Google Shape;69;p15"/>
          <p:cNvSpPr/>
          <p:nvPr/>
        </p:nvSpPr>
        <p:spPr>
          <a:xfrm>
            <a:off x="3383870" y="3514052"/>
            <a:ext cx="2376300" cy="11340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300">
                <a:solidFill>
                  <a:srgbClr val="FF0000"/>
                </a:solidFill>
                <a:latin typeface="Calibri"/>
                <a:ea typeface="Calibri"/>
                <a:cs typeface="Calibri"/>
                <a:sym typeface="Calibri"/>
              </a:rPr>
              <a:t>Flexibility of thinking</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Compare</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Make connections</a:t>
            </a:r>
            <a:endParaRPr sz="500"/>
          </a:p>
          <a:p>
            <a:pPr indent="-209550" lvl="0" marL="215900" marR="0" rtl="0" algn="l">
              <a:spcBef>
                <a:spcPts val="0"/>
              </a:spcBef>
              <a:spcAft>
                <a:spcPts val="0"/>
              </a:spcAft>
              <a:buClr>
                <a:schemeClr val="dk1"/>
              </a:buClr>
              <a:buSzPts val="1300"/>
              <a:buFont typeface="Arial"/>
              <a:buChar char="•"/>
            </a:pPr>
            <a:r>
              <a:rPr lang="en-GB" sz="1300">
                <a:solidFill>
                  <a:schemeClr val="dk1"/>
                </a:solidFill>
                <a:latin typeface="Calibri"/>
                <a:ea typeface="Calibri"/>
                <a:cs typeface="Calibri"/>
                <a:sym typeface="Calibri"/>
              </a:rPr>
              <a:t>Extend</a:t>
            </a:r>
            <a:endParaRPr sz="1300">
              <a:solidFill>
                <a:schemeClr val="dk1"/>
              </a:solidFill>
              <a:latin typeface="Calibri"/>
              <a:ea typeface="Calibri"/>
              <a:cs typeface="Calibri"/>
              <a:sym typeface="Calibri"/>
            </a:endParaRPr>
          </a:p>
        </p:txBody>
      </p:sp>
      <p:cxnSp>
        <p:nvCxnSpPr>
          <p:cNvPr id="70" name="Google Shape;70;p15"/>
          <p:cNvCxnSpPr/>
          <p:nvPr/>
        </p:nvCxnSpPr>
        <p:spPr>
          <a:xfrm flipH="1">
            <a:off x="2195870" y="1221601"/>
            <a:ext cx="1188000" cy="702000"/>
          </a:xfrm>
          <a:prstGeom prst="straightConnector1">
            <a:avLst/>
          </a:prstGeom>
          <a:noFill/>
          <a:ln cap="flat" cmpd="sng" w="38100">
            <a:solidFill>
              <a:schemeClr val="dk1"/>
            </a:solidFill>
            <a:prstDash val="solid"/>
            <a:round/>
            <a:headEnd len="sm" w="sm" type="none"/>
            <a:tailEnd len="med" w="med" type="stealth"/>
          </a:ln>
        </p:spPr>
      </p:cxnSp>
      <p:cxnSp>
        <p:nvCxnSpPr>
          <p:cNvPr id="71" name="Google Shape;71;p15"/>
          <p:cNvCxnSpPr>
            <a:stCxn id="68" idx="2"/>
          </p:cNvCxnSpPr>
          <p:nvPr/>
        </p:nvCxnSpPr>
        <p:spPr>
          <a:xfrm>
            <a:off x="2195755" y="3138689"/>
            <a:ext cx="936000" cy="567000"/>
          </a:xfrm>
          <a:prstGeom prst="straightConnector1">
            <a:avLst/>
          </a:prstGeom>
          <a:noFill/>
          <a:ln cap="flat" cmpd="sng" w="38100">
            <a:solidFill>
              <a:schemeClr val="dk1"/>
            </a:solidFill>
            <a:prstDash val="solid"/>
            <a:round/>
            <a:headEnd len="sm" w="sm" type="none"/>
            <a:tailEnd len="med" w="med" type="stealth"/>
          </a:ln>
        </p:spPr>
      </p:cxnSp>
      <p:cxnSp>
        <p:nvCxnSpPr>
          <p:cNvPr id="72" name="Google Shape;72;p15"/>
          <p:cNvCxnSpPr>
            <a:stCxn id="67" idx="2"/>
          </p:cNvCxnSpPr>
          <p:nvPr/>
        </p:nvCxnSpPr>
        <p:spPr>
          <a:xfrm flipH="1">
            <a:off x="5957985" y="3138689"/>
            <a:ext cx="990300" cy="567000"/>
          </a:xfrm>
          <a:prstGeom prst="straightConnector1">
            <a:avLst/>
          </a:prstGeom>
          <a:noFill/>
          <a:ln cap="flat" cmpd="sng" w="38100">
            <a:solidFill>
              <a:schemeClr val="dk1"/>
            </a:solidFill>
            <a:prstDash val="solid"/>
            <a:round/>
            <a:headEnd len="sm" w="sm" type="none"/>
            <a:tailEnd len="med" w="med" type="stealth"/>
          </a:ln>
        </p:spPr>
      </p:cxnSp>
      <p:cxnSp>
        <p:nvCxnSpPr>
          <p:cNvPr id="73" name="Google Shape;73;p15"/>
          <p:cNvCxnSpPr/>
          <p:nvPr/>
        </p:nvCxnSpPr>
        <p:spPr>
          <a:xfrm>
            <a:off x="5760135" y="1113589"/>
            <a:ext cx="972300" cy="810000"/>
          </a:xfrm>
          <a:prstGeom prst="straightConnector1">
            <a:avLst/>
          </a:prstGeom>
          <a:noFill/>
          <a:ln cap="flat" cmpd="sng" w="38100">
            <a:solidFill>
              <a:schemeClr val="dk1"/>
            </a:solidFill>
            <a:prstDash val="solid"/>
            <a:round/>
            <a:headEnd len="sm" w="sm" type="none"/>
            <a:tailEnd len="med" w="med" type="stealth"/>
          </a:ln>
        </p:spPr>
      </p:cxnSp>
      <p:cxnSp>
        <p:nvCxnSpPr>
          <p:cNvPr id="74" name="Google Shape;74;p15"/>
          <p:cNvCxnSpPr/>
          <p:nvPr/>
        </p:nvCxnSpPr>
        <p:spPr>
          <a:xfrm>
            <a:off x="3563890" y="2553839"/>
            <a:ext cx="2016300" cy="0"/>
          </a:xfrm>
          <a:prstGeom prst="straightConnector1">
            <a:avLst/>
          </a:prstGeom>
          <a:noFill/>
          <a:ln cap="flat" cmpd="sng" w="38100">
            <a:solidFill>
              <a:schemeClr val="dk1"/>
            </a:solidFill>
            <a:prstDash val="solid"/>
            <a:round/>
            <a:headEnd len="med" w="med" type="stealth"/>
            <a:tailEnd len="med" w="med" type="stealth"/>
          </a:ln>
        </p:spPr>
      </p:cxnSp>
      <p:sp>
        <p:nvSpPr>
          <p:cNvPr id="75" name="Google Shape;75;p15"/>
          <p:cNvSpPr txBox="1"/>
          <p:nvPr/>
        </p:nvSpPr>
        <p:spPr>
          <a:xfrm>
            <a:off x="123292" y="56834"/>
            <a:ext cx="2553000" cy="339600"/>
          </a:xfrm>
          <a:prstGeom prst="rect">
            <a:avLst/>
          </a:prstGeom>
          <a:gradFill>
            <a:gsLst>
              <a:gs pos="0">
                <a:srgbClr val="BABABA"/>
              </a:gs>
              <a:gs pos="35000">
                <a:srgbClr val="CFCFCF"/>
              </a:gs>
              <a:gs pos="100000">
                <a:srgbClr val="EDEDED"/>
              </a:gs>
            </a:gsLst>
            <a:lin ang="16200038" scaled="0"/>
          </a:gradFill>
          <a:ln cap="flat" cmpd="sng" w="9525">
            <a:solidFill>
              <a:schemeClr val="dk1"/>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Thinking Hard </a:t>
            </a:r>
            <a:r>
              <a:rPr b="1" lang="en-GB" sz="1300">
                <a:solidFill>
                  <a:schemeClr val="dk1"/>
                </a:solidFill>
                <a:latin typeface="Calibri"/>
                <a:ea typeface="Calibri"/>
                <a:cs typeface="Calibri"/>
                <a:sym typeface="Calibri"/>
              </a:rPr>
              <a:t>Planning Sheet</a:t>
            </a:r>
            <a:endParaRPr b="1" sz="1300">
              <a:solidFill>
                <a:schemeClr val="dk1"/>
              </a:solidFill>
              <a:latin typeface="Calibri"/>
              <a:ea typeface="Calibri"/>
              <a:cs typeface="Calibri"/>
              <a:sym typeface="Calibri"/>
            </a:endParaRPr>
          </a:p>
        </p:txBody>
      </p:sp>
      <p:pic>
        <p:nvPicPr>
          <p:cNvPr id="76" name="Google Shape;76;p15"/>
          <p:cNvPicPr preferRelativeResize="0"/>
          <p:nvPr/>
        </p:nvPicPr>
        <p:blipFill rotWithShape="1">
          <a:blip r:embed="rId3">
            <a:alphaModFix/>
          </a:blip>
          <a:srcRect b="-188709" l="-170439" r="170440" t="188709"/>
          <a:stretch/>
        </p:blipFill>
        <p:spPr>
          <a:xfrm>
            <a:off x="7302665" y="829634"/>
            <a:ext cx="680126" cy="44137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6"/>
          <p:cNvSpPr/>
          <p:nvPr/>
        </p:nvSpPr>
        <p:spPr>
          <a:xfrm>
            <a:off x="6335547" y="1132219"/>
            <a:ext cx="2729400" cy="1857300"/>
          </a:xfrm>
          <a:prstGeom prst="ellipse">
            <a:avLst/>
          </a:prstGeom>
          <a:solidFill>
            <a:schemeClr val="lt1"/>
          </a:solidFill>
          <a:ln cap="flat" cmpd="sng" w="25400">
            <a:solidFill>
              <a:srgbClr val="7030A0"/>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a:solidFill>
                  <a:srgbClr val="7030A0"/>
                </a:solidFill>
                <a:latin typeface="Calibri"/>
                <a:ea typeface="Calibri"/>
                <a:cs typeface="Calibri"/>
                <a:sym typeface="Calibri"/>
              </a:rPr>
              <a:t>Criticise</a:t>
            </a:r>
            <a:endParaRPr b="1" sz="1600">
              <a:solidFill>
                <a:srgbClr val="7030A0"/>
              </a:solidFill>
              <a:latin typeface="Calibri"/>
              <a:ea typeface="Calibri"/>
              <a:cs typeface="Calibri"/>
              <a:sym typeface="Calibri"/>
            </a:endParaRPr>
          </a:p>
          <a:p>
            <a:pPr indent="0" lvl="0" marL="0" marR="0" rtl="0" algn="l">
              <a:lnSpc>
                <a:spcPct val="80000"/>
              </a:lnSpc>
              <a:spcBef>
                <a:spcPts val="0"/>
              </a:spcBef>
              <a:spcAft>
                <a:spcPts val="0"/>
              </a:spcAft>
              <a:buNone/>
            </a:pPr>
            <a:r>
              <a:rPr lang="en-GB" sz="1000">
                <a:solidFill>
                  <a:srgbClr val="7030A0"/>
                </a:solidFill>
                <a:latin typeface="Calibri"/>
                <a:ea typeface="Calibri"/>
                <a:cs typeface="Calibri"/>
                <a:sym typeface="Calibri"/>
              </a:rPr>
              <a:t>Explain why many Liberal MPs would criticise the government’s conscription policy.</a:t>
            </a:r>
            <a:endParaRPr sz="500"/>
          </a:p>
          <a:p>
            <a:pPr indent="0" lvl="0" marL="0" marR="0" rtl="0" algn="l">
              <a:lnSpc>
                <a:spcPct val="80000"/>
              </a:lnSpc>
              <a:spcBef>
                <a:spcPts val="0"/>
              </a:spcBef>
              <a:spcAft>
                <a:spcPts val="0"/>
              </a:spcAft>
              <a:buNone/>
            </a:pPr>
            <a:r>
              <a:t/>
            </a:r>
            <a:endParaRPr sz="1000">
              <a:solidFill>
                <a:srgbClr val="7030A0"/>
              </a:solidFill>
              <a:latin typeface="Calibri"/>
              <a:ea typeface="Calibri"/>
              <a:cs typeface="Calibri"/>
              <a:sym typeface="Calibri"/>
            </a:endParaRPr>
          </a:p>
          <a:p>
            <a:pPr indent="0" lvl="0" marL="0" marR="0" rtl="0" algn="l">
              <a:lnSpc>
                <a:spcPct val="80000"/>
              </a:lnSpc>
              <a:spcBef>
                <a:spcPts val="0"/>
              </a:spcBef>
              <a:spcAft>
                <a:spcPts val="0"/>
              </a:spcAft>
              <a:buNone/>
            </a:pPr>
            <a:r>
              <a:rPr lang="en-GB" sz="1000">
                <a:solidFill>
                  <a:srgbClr val="7030A0"/>
                </a:solidFill>
                <a:latin typeface="Calibri"/>
                <a:ea typeface="Calibri"/>
                <a:cs typeface="Calibri"/>
                <a:sym typeface="Calibri"/>
              </a:rPr>
              <a:t>Criticise the government’s policy of borrowing money from the USA.</a:t>
            </a:r>
            <a:endParaRPr sz="1000">
              <a:solidFill>
                <a:srgbClr val="7030A0"/>
              </a:solidFill>
              <a:latin typeface="Calibri"/>
              <a:ea typeface="Calibri"/>
              <a:cs typeface="Calibri"/>
              <a:sym typeface="Calibri"/>
            </a:endParaRPr>
          </a:p>
        </p:txBody>
      </p:sp>
      <p:sp>
        <p:nvSpPr>
          <p:cNvPr id="83" name="Google Shape;83;p16"/>
          <p:cNvSpPr/>
          <p:nvPr/>
        </p:nvSpPr>
        <p:spPr>
          <a:xfrm>
            <a:off x="6064935" y="3032200"/>
            <a:ext cx="3060300" cy="1923600"/>
          </a:xfrm>
          <a:prstGeom prst="ellipse">
            <a:avLst/>
          </a:prstGeom>
          <a:solidFill>
            <a:schemeClr val="lt1"/>
          </a:solidFill>
          <a:ln cap="flat" cmpd="sng" w="25400">
            <a:solidFill>
              <a:srgbClr val="FF0000"/>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a:solidFill>
                  <a:srgbClr val="FF0000"/>
                </a:solidFill>
                <a:latin typeface="Calibri"/>
                <a:ea typeface="Calibri"/>
                <a:cs typeface="Calibri"/>
                <a:sym typeface="Calibri"/>
              </a:rPr>
              <a:t>Extend</a:t>
            </a:r>
            <a:endParaRPr sz="500"/>
          </a:p>
          <a:p>
            <a:pPr indent="0" lvl="0" marL="0" marR="0" rtl="0" algn="l">
              <a:lnSpc>
                <a:spcPct val="80000"/>
              </a:lnSpc>
              <a:spcBef>
                <a:spcPts val="0"/>
              </a:spcBef>
              <a:spcAft>
                <a:spcPts val="0"/>
              </a:spcAft>
              <a:buNone/>
            </a:pPr>
            <a:r>
              <a:rPr lang="en-GB" sz="1000">
                <a:solidFill>
                  <a:srgbClr val="FF0000"/>
                </a:solidFill>
                <a:latin typeface="Calibri"/>
                <a:ea typeface="Calibri"/>
                <a:cs typeface="Calibri"/>
                <a:sym typeface="Calibri"/>
              </a:rPr>
              <a:t>Compare the government’s approach to the wartime economy with its ‘war on poverty’ in the pre-war years.</a:t>
            </a:r>
            <a:endParaRPr sz="500"/>
          </a:p>
          <a:p>
            <a:pPr indent="0" lvl="0" marL="0" marR="0" rtl="0" algn="l">
              <a:lnSpc>
                <a:spcPct val="80000"/>
              </a:lnSpc>
              <a:spcBef>
                <a:spcPts val="0"/>
              </a:spcBef>
              <a:spcAft>
                <a:spcPts val="0"/>
              </a:spcAft>
              <a:buNone/>
            </a:pPr>
            <a:r>
              <a:t/>
            </a:r>
            <a:endParaRPr sz="1000">
              <a:solidFill>
                <a:srgbClr val="FF0000"/>
              </a:solidFill>
              <a:latin typeface="Calibri"/>
              <a:ea typeface="Calibri"/>
              <a:cs typeface="Calibri"/>
              <a:sym typeface="Calibri"/>
            </a:endParaRPr>
          </a:p>
          <a:p>
            <a:pPr indent="0" lvl="0" marL="0" marR="0" rtl="0" algn="l">
              <a:lnSpc>
                <a:spcPct val="80000"/>
              </a:lnSpc>
              <a:spcBef>
                <a:spcPts val="0"/>
              </a:spcBef>
              <a:spcAft>
                <a:spcPts val="0"/>
              </a:spcAft>
              <a:buNone/>
            </a:pPr>
            <a:r>
              <a:rPr lang="en-GB" sz="1000">
                <a:solidFill>
                  <a:srgbClr val="FF0000"/>
                </a:solidFill>
                <a:latin typeface="Calibri"/>
                <a:ea typeface="Calibri"/>
                <a:cs typeface="Calibri"/>
                <a:sym typeface="Calibri"/>
              </a:rPr>
              <a:t>Write a knowledge style essay question that could be asked by the examiners on this topic.</a:t>
            </a:r>
            <a:endParaRPr sz="10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t/>
            </a:r>
            <a:endParaRPr sz="1000">
              <a:solidFill>
                <a:schemeClr val="dk1"/>
              </a:solidFill>
              <a:latin typeface="Calibri"/>
              <a:ea typeface="Calibri"/>
              <a:cs typeface="Calibri"/>
              <a:sym typeface="Calibri"/>
            </a:endParaRPr>
          </a:p>
        </p:txBody>
      </p:sp>
      <p:sp>
        <p:nvSpPr>
          <p:cNvPr id="84" name="Google Shape;84;p16"/>
          <p:cNvSpPr txBox="1"/>
          <p:nvPr/>
        </p:nvSpPr>
        <p:spPr>
          <a:xfrm>
            <a:off x="3384167" y="2031691"/>
            <a:ext cx="2376300" cy="27810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Conscription:</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Until 1916, the British armed forces relied on me nvolunteering to serve. Between 1914 and 1916, volunteerism was very successful. 2 million men volunteered. Recruitment posters and propaganda encouraged young men to join up.</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Volunteerism, however, could not supply new recruits in sufficient numbers. In January 1916, the first Military Service Act introduced conscription for single men aged 18-41. Following the terrible casualties on the Somme in the summer of 1916, the second Military Service Act extended conscription to married men. In February 1918, with Russia pulling out of the war, a third Act extended conscription to 50 year olds. Men refusing to sign up could be imprisoned.</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Control of industry:</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Although there were some trade union-led anti-war demonstrations in 1914 against a ‘capitalist war’, it soon became obvious that most workers supported the war effort.</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From 1915 onwards, the government and unions signed </a:t>
            </a:r>
            <a:r>
              <a:rPr b="1" i="0" lang="en-GB" sz="300" u="none" cap="none" strike="noStrike">
                <a:solidFill>
                  <a:schemeClr val="dk1"/>
                </a:solidFill>
                <a:latin typeface="Calibri"/>
                <a:ea typeface="Calibri"/>
                <a:cs typeface="Calibri"/>
                <a:sym typeface="Calibri"/>
              </a:rPr>
              <a:t>dilution agreements</a:t>
            </a:r>
            <a:r>
              <a:rPr b="0" i="0" lang="en-GB" sz="300" u="none" cap="none" strike="noStrike">
                <a:solidFill>
                  <a:schemeClr val="dk1"/>
                </a:solidFill>
                <a:latin typeface="Calibri"/>
                <a:ea typeface="Calibri"/>
                <a:cs typeface="Calibri"/>
                <a:sym typeface="Calibri"/>
              </a:rPr>
              <a:t> (to allow semi-skilled and unskilled workers and women to be trained to do jobs previously reserved for skilled craftsmen). These agreements were particularly important for the increased output of munitions.</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Trade unions were expected to work closely with employers and avoid strikes. In return, trade unions demanded </a:t>
            </a:r>
            <a:r>
              <a:rPr b="1" i="0" lang="en-GB" sz="300" u="none" cap="none" strike="noStrike">
                <a:solidFill>
                  <a:schemeClr val="dk1"/>
                </a:solidFill>
                <a:latin typeface="Calibri"/>
                <a:ea typeface="Calibri"/>
                <a:cs typeface="Calibri"/>
                <a:sym typeface="Calibri"/>
              </a:rPr>
              <a:t>state controls </a:t>
            </a:r>
            <a:r>
              <a:rPr b="0" i="0" lang="en-GB" sz="300" u="none" cap="none" strike="noStrike">
                <a:solidFill>
                  <a:schemeClr val="dk1"/>
                </a:solidFill>
                <a:latin typeface="Calibri"/>
                <a:ea typeface="Calibri"/>
                <a:cs typeface="Calibri"/>
                <a:sym typeface="Calibri"/>
              </a:rPr>
              <a:t>on profits and rents, safeguards so workers would get their old jobs back when the war was over, and exemption of highly-skilled workers from conscription.</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Industrial relations were not always harmonious (there were major strikes on Clydeside (1915) and South Wales (1917), however, the number of working days lost to strikes fell from 10 million in 1913 to under 3 million in 1916.</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Overall, the war enhanced the reputation of the trade unions.</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War production:</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2 million shells had been produced by early 1915; by 1918, shell production had reached 187 million.</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270 machine guns had been produced in 1914; 120,000 were made in 1918.</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1915 Neuve Chapelle (failed British offensive)  - failure blamed on a shortage of shells: Lloyd George then persuaded Parliament to extend the </a:t>
            </a:r>
            <a:r>
              <a:rPr b="1" i="0" lang="en-GB" sz="300" u="none" cap="none" strike="noStrike">
                <a:solidFill>
                  <a:schemeClr val="dk1"/>
                </a:solidFill>
                <a:latin typeface="Calibri"/>
                <a:ea typeface="Calibri"/>
                <a:cs typeface="Calibri"/>
                <a:sym typeface="Calibri"/>
              </a:rPr>
              <a:t>Defence of the Realm Act </a:t>
            </a:r>
            <a:r>
              <a:rPr b="0" i="0" lang="en-GB" sz="300" u="none" cap="none" strike="noStrike">
                <a:solidFill>
                  <a:schemeClr val="dk1"/>
                </a:solidFill>
                <a:latin typeface="Calibri"/>
                <a:ea typeface="Calibri"/>
                <a:cs typeface="Calibri"/>
                <a:sym typeface="Calibri"/>
              </a:rPr>
              <a:t>(DORA) in order to increase state powers over industry. He also successfully campaigned for a </a:t>
            </a:r>
            <a:r>
              <a:rPr b="1" i="0" lang="en-GB" sz="300" u="none" cap="none" strike="noStrike">
                <a:solidFill>
                  <a:schemeClr val="dk1"/>
                </a:solidFill>
                <a:latin typeface="Calibri"/>
                <a:ea typeface="Calibri"/>
                <a:cs typeface="Calibri"/>
                <a:sym typeface="Calibri"/>
              </a:rPr>
              <a:t>Ministry of Munitions </a:t>
            </a:r>
            <a:r>
              <a:rPr b="0" i="0" lang="en-GB" sz="300" u="none" cap="none" strike="noStrike">
                <a:solidFill>
                  <a:schemeClr val="dk1"/>
                </a:solidFill>
                <a:latin typeface="Calibri"/>
                <a:ea typeface="Calibri"/>
                <a:cs typeface="Calibri"/>
                <a:sym typeface="Calibri"/>
              </a:rPr>
              <a:t>to oversee the purchase, production and supply of all war materials. He was also appointed to head this new ministry himself.</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The Ministry of Munitions set up a central purchasing system for buying essential war materials. It organised British science to help the war effort and encouraged the development of new weapons (such as, mortars and the tank). It encouraged factories to convert from peacetime to wartime production and set up many of its own factories (e.g. a MoM factory in Leeds employed 16,000 workers and produced 25 million shells by 1918).</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By 1918, the MoM directly managed 250 state factories, supervised another 20,000 factories and controlled almost 4 million workers. It encouraged women to enter jobs previously dome by men. It controlled prices, wages and profits, rationed essential foods, bought 90% of imports and had charge of transport and fuel.</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Key industries came under state control (railways, docks and coal mines). </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The state altered clocks by introducing BST, reduced the strength of alcoholic drinks and limited opening hours for pubs.</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Feeding soldiers and workers:</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Problem: there was a shortage of agricultural workers; German U-boats were sinking merchant ships bringing supplies to Britain.</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A </a:t>
            </a:r>
            <a:r>
              <a:rPr b="1" i="0" lang="en-GB" sz="300" u="none" cap="none" strike="noStrike">
                <a:solidFill>
                  <a:schemeClr val="dk1"/>
                </a:solidFill>
                <a:latin typeface="Calibri"/>
                <a:ea typeface="Calibri"/>
                <a:cs typeface="Calibri"/>
                <a:sym typeface="Calibri"/>
              </a:rPr>
              <a:t>Department of Food Production </a:t>
            </a:r>
            <a:r>
              <a:rPr b="0" i="0" lang="en-GB" sz="300" u="none" cap="none" strike="noStrike">
                <a:solidFill>
                  <a:schemeClr val="dk1"/>
                </a:solidFill>
                <a:latin typeface="Calibri"/>
                <a:ea typeface="Calibri"/>
                <a:cs typeface="Calibri"/>
                <a:sym typeface="Calibri"/>
              </a:rPr>
              <a:t>was set up to increase the amount of homegrown foodstuffs. The government paid farmers to plough wasteland, allocated scarce fertilisers, supplied prisoners of war to work on the land and encouraged women to volunteer for farm work.</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Raising money:</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The cost of the Great War was staggering. Government spending rose from £200m in 1913 to £2,600m in 1918.</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Old ideas about ‘balancing the budget’ had to be abandoned. Instead the government had to borrow money from its own people and from neutral countries..</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During the war, Britain’s national debt increased by 1,200%.</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As well as borrowing, the government also had to increase income taxes on the affluent middle classes and manual workers.</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a:p>
            <a:pPr indent="0" lvl="0" marL="0" marR="0" rtl="0" algn="l">
              <a:lnSpc>
                <a:spcPct val="80000"/>
              </a:lnSpc>
              <a:spcBef>
                <a:spcPts val="0"/>
              </a:spcBef>
              <a:spcAft>
                <a:spcPts val="0"/>
              </a:spcAft>
              <a:buNone/>
            </a:pPr>
            <a:r>
              <a:rPr lang="en-GB" sz="300">
                <a:solidFill>
                  <a:schemeClr val="dk1"/>
                </a:solidFill>
                <a:latin typeface="Calibri"/>
                <a:ea typeface="Calibri"/>
                <a:cs typeface="Calibri"/>
                <a:sym typeface="Calibri"/>
              </a:rPr>
              <a:t>Reliance on the USA:</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Many traditional export markets were blocked off by the war. One obvious solution was to rely on the growing economic power of the USA.</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Britain bought huge amounts of war materials from American suppliers, much of it financed through the New York banking firm, JP Morgan. In 1915, Britain secured a loan of $5,000m. </a:t>
            </a:r>
            <a:endParaRPr sz="500"/>
          </a:p>
          <a:p>
            <a:pPr indent="0" lvl="1" marL="342900" marR="0" rtl="0" algn="l">
              <a:lnSpc>
                <a:spcPct val="80000"/>
              </a:lnSpc>
              <a:spcBef>
                <a:spcPts val="0"/>
              </a:spcBef>
              <a:spcAft>
                <a:spcPts val="0"/>
              </a:spcAft>
              <a:buNone/>
            </a:pPr>
            <a:r>
              <a:rPr b="0" i="0" lang="en-GB" sz="300" u="none" cap="none" strike="noStrike">
                <a:solidFill>
                  <a:schemeClr val="dk1"/>
                </a:solidFill>
                <a:latin typeface="Calibri"/>
                <a:ea typeface="Calibri"/>
                <a:cs typeface="Calibri"/>
                <a:sym typeface="Calibri"/>
              </a:rPr>
              <a:t>The war cost Britain $5m per day, of which $2m was raised in the USA.</a:t>
            </a:r>
            <a:endParaRPr sz="500"/>
          </a:p>
          <a:p>
            <a:pPr indent="0" lvl="0" marL="0" marR="0" rtl="0" algn="l">
              <a:lnSpc>
                <a:spcPct val="80000"/>
              </a:lnSpc>
              <a:spcBef>
                <a:spcPts val="0"/>
              </a:spcBef>
              <a:spcAft>
                <a:spcPts val="0"/>
              </a:spcAft>
              <a:buNone/>
            </a:pPr>
            <a:r>
              <a:t/>
            </a:r>
            <a:endParaRPr sz="300">
              <a:solidFill>
                <a:schemeClr val="dk1"/>
              </a:solidFill>
              <a:latin typeface="Calibri"/>
              <a:ea typeface="Calibri"/>
              <a:cs typeface="Calibri"/>
              <a:sym typeface="Calibri"/>
            </a:endParaRPr>
          </a:p>
        </p:txBody>
      </p:sp>
      <p:sp>
        <p:nvSpPr>
          <p:cNvPr id="85" name="Google Shape;85;p16"/>
          <p:cNvSpPr txBox="1"/>
          <p:nvPr/>
        </p:nvSpPr>
        <p:spPr>
          <a:xfrm>
            <a:off x="6951790" y="164750"/>
            <a:ext cx="1812600" cy="2529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lnSpc>
                <a:spcPct val="80000"/>
              </a:lnSpc>
              <a:spcBef>
                <a:spcPts val="0"/>
              </a:spcBef>
              <a:spcAft>
                <a:spcPts val="0"/>
              </a:spcAft>
              <a:buNone/>
            </a:pPr>
            <a:r>
              <a:rPr b="1" lang="en-GB" sz="1500">
                <a:solidFill>
                  <a:srgbClr val="FF0000"/>
                </a:solidFill>
                <a:latin typeface="Calibri"/>
                <a:ea typeface="Calibri"/>
                <a:cs typeface="Calibri"/>
                <a:sym typeface="Calibri"/>
              </a:rPr>
              <a:t>Flexibility of thinking</a:t>
            </a:r>
            <a:endParaRPr sz="500"/>
          </a:p>
        </p:txBody>
      </p:sp>
      <p:sp>
        <p:nvSpPr>
          <p:cNvPr id="86" name="Google Shape;86;p16"/>
          <p:cNvSpPr txBox="1"/>
          <p:nvPr/>
        </p:nvSpPr>
        <p:spPr>
          <a:xfrm>
            <a:off x="4626005" y="149240"/>
            <a:ext cx="790800" cy="2529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lnSpc>
                <a:spcPct val="80000"/>
              </a:lnSpc>
              <a:spcBef>
                <a:spcPts val="0"/>
              </a:spcBef>
              <a:spcAft>
                <a:spcPts val="0"/>
              </a:spcAft>
              <a:buNone/>
            </a:pPr>
            <a:r>
              <a:rPr b="1" lang="en-GB" sz="1500">
                <a:solidFill>
                  <a:srgbClr val="7030A0"/>
                </a:solidFill>
                <a:latin typeface="Calibri"/>
                <a:ea typeface="Calibri"/>
                <a:cs typeface="Calibri"/>
                <a:sym typeface="Calibri"/>
              </a:rPr>
              <a:t>Analysis</a:t>
            </a:r>
            <a:endParaRPr sz="500"/>
          </a:p>
        </p:txBody>
      </p:sp>
      <p:sp>
        <p:nvSpPr>
          <p:cNvPr id="87" name="Google Shape;87;p16"/>
          <p:cNvSpPr txBox="1"/>
          <p:nvPr/>
        </p:nvSpPr>
        <p:spPr>
          <a:xfrm>
            <a:off x="157213" y="118588"/>
            <a:ext cx="3528300" cy="2991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500">
                <a:solidFill>
                  <a:srgbClr val="0070C0"/>
                </a:solidFill>
                <a:latin typeface="Calibri"/>
                <a:ea typeface="Calibri"/>
                <a:cs typeface="Calibri"/>
                <a:sym typeface="Calibri"/>
              </a:rPr>
              <a:t>Understanding and knowledge</a:t>
            </a:r>
            <a:endParaRPr sz="500"/>
          </a:p>
        </p:txBody>
      </p:sp>
      <p:sp>
        <p:nvSpPr>
          <p:cNvPr id="88" name="Google Shape;88;p16"/>
          <p:cNvSpPr/>
          <p:nvPr/>
        </p:nvSpPr>
        <p:spPr>
          <a:xfrm>
            <a:off x="214864" y="762685"/>
            <a:ext cx="3060300" cy="1527600"/>
          </a:xfrm>
          <a:prstGeom prst="ellipse">
            <a:avLst/>
          </a:prstGeom>
          <a:solidFill>
            <a:schemeClr val="lt1"/>
          </a:solidFill>
          <a:ln cap="flat" cmpd="sng" w="25400">
            <a:solidFill>
              <a:srgbClr val="0070C0"/>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a:solidFill>
                  <a:srgbClr val="0070C0"/>
                </a:solidFill>
                <a:latin typeface="Calibri"/>
                <a:ea typeface="Calibri"/>
                <a:cs typeface="Calibri"/>
                <a:sym typeface="Calibri"/>
              </a:rPr>
              <a:t>Reduce</a:t>
            </a:r>
            <a:endParaRPr sz="500"/>
          </a:p>
          <a:p>
            <a:pPr indent="0" lvl="0" marL="0" marR="0" rtl="0" algn="l">
              <a:lnSpc>
                <a:spcPct val="80000"/>
              </a:lnSpc>
              <a:spcBef>
                <a:spcPts val="0"/>
              </a:spcBef>
              <a:spcAft>
                <a:spcPts val="0"/>
              </a:spcAft>
              <a:buNone/>
            </a:pPr>
            <a:r>
              <a:rPr lang="en-GB" sz="1000">
                <a:solidFill>
                  <a:srgbClr val="0070C0"/>
                </a:solidFill>
                <a:latin typeface="Calibri"/>
                <a:ea typeface="Calibri"/>
                <a:cs typeface="Calibri"/>
                <a:sym typeface="Calibri"/>
              </a:rPr>
              <a:t>Reduce the paragraph on CONTROL OF INDUSTRY to two bullet points. 12 words maximum for each point.</a:t>
            </a:r>
            <a:endParaRPr sz="500"/>
          </a:p>
          <a:p>
            <a:pPr indent="0" lvl="0" marL="0" marR="0" rtl="0" algn="l">
              <a:lnSpc>
                <a:spcPct val="80000"/>
              </a:lnSpc>
              <a:spcBef>
                <a:spcPts val="0"/>
              </a:spcBef>
              <a:spcAft>
                <a:spcPts val="0"/>
              </a:spcAft>
              <a:buNone/>
            </a:pPr>
            <a:r>
              <a:t/>
            </a:r>
            <a:endParaRPr sz="1000">
              <a:solidFill>
                <a:srgbClr val="0070C0"/>
              </a:solidFill>
              <a:latin typeface="Calibri"/>
              <a:ea typeface="Calibri"/>
              <a:cs typeface="Calibri"/>
              <a:sym typeface="Calibri"/>
            </a:endParaRPr>
          </a:p>
          <a:p>
            <a:pPr indent="0" lvl="0" marL="0" marR="0" rtl="0" algn="l">
              <a:lnSpc>
                <a:spcPct val="80000"/>
              </a:lnSpc>
              <a:spcBef>
                <a:spcPts val="0"/>
              </a:spcBef>
              <a:spcAft>
                <a:spcPts val="0"/>
              </a:spcAft>
              <a:buNone/>
            </a:pPr>
            <a:r>
              <a:rPr lang="en-GB" sz="1000">
                <a:solidFill>
                  <a:srgbClr val="0070C0"/>
                </a:solidFill>
                <a:latin typeface="Calibri"/>
                <a:ea typeface="Calibri"/>
                <a:cs typeface="Calibri"/>
                <a:sym typeface="Calibri"/>
              </a:rPr>
              <a:t>Explain DILUTION AGREEMENTS in 12 words.</a:t>
            </a:r>
            <a:endParaRPr sz="1000">
              <a:solidFill>
                <a:srgbClr val="0070C0"/>
              </a:solidFill>
              <a:latin typeface="Calibri"/>
              <a:ea typeface="Calibri"/>
              <a:cs typeface="Calibri"/>
              <a:sym typeface="Calibri"/>
            </a:endParaRPr>
          </a:p>
        </p:txBody>
      </p:sp>
      <p:sp>
        <p:nvSpPr>
          <p:cNvPr id="89" name="Google Shape;89;p16"/>
          <p:cNvSpPr/>
          <p:nvPr/>
        </p:nvSpPr>
        <p:spPr>
          <a:xfrm>
            <a:off x="3275206" y="601694"/>
            <a:ext cx="3289500" cy="1328100"/>
          </a:xfrm>
          <a:prstGeom prst="ellipse">
            <a:avLst/>
          </a:prstGeom>
          <a:solidFill>
            <a:schemeClr val="lt1"/>
          </a:solidFill>
          <a:ln cap="flat" cmpd="sng" w="25400">
            <a:solidFill>
              <a:srgbClr val="0070C0"/>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900">
                <a:solidFill>
                  <a:srgbClr val="0070C0"/>
                </a:solidFill>
                <a:latin typeface="Calibri"/>
                <a:ea typeface="Calibri"/>
                <a:cs typeface="Calibri"/>
                <a:sym typeface="Calibri"/>
              </a:rPr>
              <a:t>Transform</a:t>
            </a:r>
            <a:endParaRPr sz="500"/>
          </a:p>
          <a:p>
            <a:pPr indent="0" lvl="0" marL="0" marR="0" rtl="0" algn="l">
              <a:lnSpc>
                <a:spcPct val="80000"/>
              </a:lnSpc>
              <a:spcBef>
                <a:spcPts val="0"/>
              </a:spcBef>
              <a:spcAft>
                <a:spcPts val="0"/>
              </a:spcAft>
              <a:buNone/>
            </a:pPr>
            <a:r>
              <a:rPr lang="en-GB" sz="1200">
                <a:solidFill>
                  <a:srgbClr val="0070C0"/>
                </a:solidFill>
                <a:latin typeface="Calibri"/>
                <a:ea typeface="Calibri"/>
                <a:cs typeface="Calibri"/>
                <a:sym typeface="Calibri"/>
              </a:rPr>
              <a:t>Change the information about WAR PRODUCTION into four pictures or images. No words allowed.</a:t>
            </a:r>
            <a:endParaRPr sz="1200">
              <a:solidFill>
                <a:srgbClr val="0070C0"/>
              </a:solidFill>
              <a:latin typeface="Calibri"/>
              <a:ea typeface="Calibri"/>
              <a:cs typeface="Calibri"/>
              <a:sym typeface="Calibri"/>
            </a:endParaRPr>
          </a:p>
        </p:txBody>
      </p:sp>
      <p:sp>
        <p:nvSpPr>
          <p:cNvPr id="90" name="Google Shape;90;p16"/>
          <p:cNvSpPr/>
          <p:nvPr/>
        </p:nvSpPr>
        <p:spPr>
          <a:xfrm>
            <a:off x="173671" y="2426182"/>
            <a:ext cx="3101400" cy="2529600"/>
          </a:xfrm>
          <a:prstGeom prst="ellipse">
            <a:avLst/>
          </a:prstGeom>
          <a:solidFill>
            <a:schemeClr val="lt1"/>
          </a:solidFill>
          <a:ln cap="flat" cmpd="sng" w="25400">
            <a:solidFill>
              <a:srgbClr val="7030A0"/>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800">
                <a:solidFill>
                  <a:srgbClr val="7030A0"/>
                </a:solidFill>
                <a:latin typeface="Calibri"/>
                <a:ea typeface="Calibri"/>
                <a:cs typeface="Calibri"/>
                <a:sym typeface="Calibri"/>
              </a:rPr>
              <a:t>Prioritise</a:t>
            </a:r>
            <a:endParaRPr sz="500"/>
          </a:p>
          <a:p>
            <a:pPr indent="-209550" lvl="0" marL="215900" marR="0" rtl="0" algn="l">
              <a:lnSpc>
                <a:spcPct val="80000"/>
              </a:lnSpc>
              <a:spcBef>
                <a:spcPts val="0"/>
              </a:spcBef>
              <a:spcAft>
                <a:spcPts val="0"/>
              </a:spcAft>
              <a:buClr>
                <a:srgbClr val="7030A0"/>
              </a:buClr>
              <a:buSzPts val="1100"/>
              <a:buFont typeface="Arial"/>
              <a:buChar char="•"/>
            </a:pPr>
            <a:r>
              <a:rPr lang="en-GB" sz="1100">
                <a:solidFill>
                  <a:srgbClr val="7030A0"/>
                </a:solidFill>
                <a:latin typeface="Calibri"/>
                <a:ea typeface="Calibri"/>
                <a:cs typeface="Calibri"/>
                <a:sym typeface="Calibri"/>
              </a:rPr>
              <a:t>Underline the three most important sentences here.</a:t>
            </a:r>
            <a:endParaRPr sz="500"/>
          </a:p>
          <a:p>
            <a:pPr indent="-209550" lvl="0" marL="215900" marR="0" rtl="0" algn="l">
              <a:lnSpc>
                <a:spcPct val="80000"/>
              </a:lnSpc>
              <a:spcBef>
                <a:spcPts val="0"/>
              </a:spcBef>
              <a:spcAft>
                <a:spcPts val="0"/>
              </a:spcAft>
              <a:buClr>
                <a:srgbClr val="7030A0"/>
              </a:buClr>
              <a:buSzPts val="1100"/>
              <a:buFont typeface="Arial"/>
              <a:buChar char="•"/>
            </a:pPr>
            <a:r>
              <a:rPr lang="en-GB" sz="1100">
                <a:solidFill>
                  <a:srgbClr val="7030A0"/>
                </a:solidFill>
                <a:latin typeface="Calibri"/>
                <a:ea typeface="Calibri"/>
                <a:cs typeface="Calibri"/>
                <a:sym typeface="Calibri"/>
              </a:rPr>
              <a:t>Rank 1-3. Briefly explain number 1.</a:t>
            </a:r>
            <a:endParaRPr sz="500"/>
          </a:p>
          <a:p>
            <a:pPr indent="-209550" lvl="0" marL="215900" marR="0" rtl="0" algn="l">
              <a:lnSpc>
                <a:spcPct val="80000"/>
              </a:lnSpc>
              <a:spcBef>
                <a:spcPts val="0"/>
              </a:spcBef>
              <a:spcAft>
                <a:spcPts val="0"/>
              </a:spcAft>
              <a:buClr>
                <a:srgbClr val="7030A0"/>
              </a:buClr>
              <a:buSzPts val="1100"/>
              <a:buFont typeface="Arial"/>
              <a:buChar char="•"/>
            </a:pPr>
            <a:r>
              <a:rPr lang="en-GB" sz="1100">
                <a:solidFill>
                  <a:srgbClr val="7030A0"/>
                </a:solidFill>
                <a:latin typeface="Calibri"/>
                <a:ea typeface="Calibri"/>
                <a:cs typeface="Calibri"/>
                <a:sym typeface="Calibri"/>
              </a:rPr>
              <a:t>Cross out the least important sentence</a:t>
            </a:r>
            <a:r>
              <a:rPr lang="en-GB" sz="1100">
                <a:solidFill>
                  <a:srgbClr val="0070C0"/>
                </a:solidFill>
                <a:latin typeface="Calibri"/>
                <a:ea typeface="Calibri"/>
                <a:cs typeface="Calibri"/>
                <a:sym typeface="Calibri"/>
              </a:rPr>
              <a:t>.</a:t>
            </a:r>
            <a:endParaRPr sz="500"/>
          </a:p>
          <a:p>
            <a:pPr indent="-209550" lvl="0" marL="215900" marR="0" rtl="0" algn="l">
              <a:lnSpc>
                <a:spcPct val="80000"/>
              </a:lnSpc>
              <a:spcBef>
                <a:spcPts val="0"/>
              </a:spcBef>
              <a:spcAft>
                <a:spcPts val="0"/>
              </a:spcAft>
              <a:buClr>
                <a:srgbClr val="7030A0"/>
              </a:buClr>
              <a:buSzPts val="1100"/>
              <a:buFont typeface="Arial"/>
              <a:buChar char="•"/>
            </a:pPr>
            <a:r>
              <a:rPr lang="en-GB" sz="1100">
                <a:solidFill>
                  <a:srgbClr val="7030A0"/>
                </a:solidFill>
                <a:latin typeface="Calibri"/>
                <a:ea typeface="Calibri"/>
                <a:cs typeface="Calibri"/>
                <a:sym typeface="Calibri"/>
              </a:rPr>
              <a:t>Which policy would have done most to alter the lives of citizens on the Home Front? Explain your thinking.</a:t>
            </a:r>
            <a:endParaRPr sz="1100">
              <a:solidFill>
                <a:srgbClr val="7030A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7"/>
          <p:cNvSpPr txBox="1"/>
          <p:nvPr/>
        </p:nvSpPr>
        <p:spPr>
          <a:xfrm>
            <a:off x="1574863" y="897759"/>
            <a:ext cx="186600" cy="450000"/>
          </a:xfrm>
          <a:prstGeom prst="rect">
            <a:avLst/>
          </a:prstGeom>
          <a:noFill/>
          <a:ln>
            <a:noFill/>
          </a:ln>
        </p:spPr>
        <p:txBody>
          <a:bodyPr anchorCtr="0" anchor="t" bIns="17125" lIns="34275" spcFirstLastPara="1" rIns="34275" wrap="square" tIns="17125">
            <a:noAutofit/>
          </a:bodyPr>
          <a:lstStyle/>
          <a:p>
            <a:pPr indent="0" lvl="0" marL="0" marR="0" rtl="0" algn="l">
              <a:spcBef>
                <a:spcPts val="0"/>
              </a:spcBef>
              <a:spcAft>
                <a:spcPts val="0"/>
              </a:spcAft>
              <a:buNone/>
            </a:pPr>
            <a:r>
              <a:rPr lang="en-GB" sz="1300">
                <a:solidFill>
                  <a:schemeClr val="dk1"/>
                </a:solidFill>
                <a:latin typeface="Calibri"/>
                <a:ea typeface="Calibri"/>
                <a:cs typeface="Calibri"/>
                <a:sym typeface="Calibri"/>
              </a:rPr>
              <a:t> </a:t>
            </a:r>
            <a:br>
              <a:rPr b="1" lang="en-GB" sz="1300">
                <a:solidFill>
                  <a:schemeClr val="dk1"/>
                </a:solidFill>
                <a:latin typeface="Calibri"/>
                <a:ea typeface="Calibri"/>
                <a:cs typeface="Calibri"/>
                <a:sym typeface="Calibri"/>
              </a:rPr>
            </a:br>
            <a:r>
              <a:rPr lang="en-GB" sz="1300">
                <a:solidFill>
                  <a:schemeClr val="dk1"/>
                </a:solidFill>
                <a:latin typeface="Calibri"/>
                <a:ea typeface="Calibri"/>
                <a:cs typeface="Calibri"/>
                <a:sym typeface="Calibri"/>
              </a:rPr>
              <a:t>   </a:t>
            </a:r>
            <a:endParaRPr sz="1300">
              <a:solidFill>
                <a:schemeClr val="dk1"/>
              </a:solidFill>
              <a:latin typeface="Calibri"/>
              <a:ea typeface="Calibri"/>
              <a:cs typeface="Calibri"/>
              <a:sym typeface="Calibri"/>
            </a:endParaRPr>
          </a:p>
        </p:txBody>
      </p:sp>
      <p:pic>
        <p:nvPicPr>
          <p:cNvPr id="97" name="Google Shape;97;p17"/>
          <p:cNvPicPr preferRelativeResize="0"/>
          <p:nvPr/>
        </p:nvPicPr>
        <p:blipFill rotWithShape="1">
          <a:blip r:embed="rId3">
            <a:alphaModFix/>
          </a:blip>
          <a:srcRect b="0" l="0" r="0" t="0"/>
          <a:stretch/>
        </p:blipFill>
        <p:spPr>
          <a:xfrm>
            <a:off x="3031817" y="276880"/>
            <a:ext cx="3041684" cy="4590341"/>
          </a:xfrm>
          <a:prstGeom prst="rect">
            <a:avLst/>
          </a:prstGeom>
          <a:noFill/>
          <a:ln cap="sq" cmpd="thickThin" w="88900">
            <a:solidFill>
              <a:srgbClr val="000000"/>
            </a:solidFill>
            <a:prstDash val="solid"/>
            <a:miter lim="800000"/>
            <a:headEnd len="sm" w="sm" type="none"/>
            <a:tailEnd len="sm" w="sm" type="none"/>
          </a:ln>
        </p:spPr>
      </p:pic>
      <p:sp>
        <p:nvSpPr>
          <p:cNvPr id="98" name="Google Shape;98;p17"/>
          <p:cNvSpPr/>
          <p:nvPr/>
        </p:nvSpPr>
        <p:spPr>
          <a:xfrm>
            <a:off x="89794" y="133585"/>
            <a:ext cx="2781300" cy="2168100"/>
          </a:xfrm>
          <a:prstGeom prst="ellipse">
            <a:avLst/>
          </a:prstGeom>
          <a:solidFill>
            <a:schemeClr val="lt1"/>
          </a:solidFill>
          <a:ln cap="flat" cmpd="sng" w="25400">
            <a:solidFill>
              <a:srgbClr val="395E89"/>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u="sng">
                <a:solidFill>
                  <a:schemeClr val="accent1"/>
                </a:solidFill>
                <a:latin typeface="Calibri"/>
                <a:ea typeface="Calibri"/>
                <a:cs typeface="Calibri"/>
                <a:sym typeface="Calibri"/>
              </a:rPr>
              <a:t>Knowledge and understanding</a:t>
            </a:r>
            <a:endParaRPr b="1" sz="1600">
              <a:solidFill>
                <a:schemeClr val="accent1"/>
              </a:solidFill>
              <a:latin typeface="Calibri"/>
              <a:ea typeface="Calibri"/>
              <a:cs typeface="Calibri"/>
              <a:sym typeface="Calibri"/>
            </a:endParaRPr>
          </a:p>
          <a:p>
            <a:pPr indent="0" lvl="0" marL="0" marR="0" rtl="0" algn="l">
              <a:lnSpc>
                <a:spcPct val="80000"/>
              </a:lnSpc>
              <a:spcBef>
                <a:spcPts val="0"/>
              </a:spcBef>
              <a:spcAft>
                <a:spcPts val="0"/>
              </a:spcAft>
              <a:buNone/>
            </a:pPr>
            <a:r>
              <a:t/>
            </a:r>
            <a:endParaRPr b="1" sz="1600">
              <a:solidFill>
                <a:schemeClr val="accent1"/>
              </a:solidFill>
              <a:latin typeface="Calibri"/>
              <a:ea typeface="Calibri"/>
              <a:cs typeface="Calibri"/>
              <a:sym typeface="Calibri"/>
            </a:endParaRPr>
          </a:p>
          <a:p>
            <a:pPr indent="0" lvl="0" marL="0" marR="0" rtl="0" algn="l">
              <a:lnSpc>
                <a:spcPct val="80000"/>
              </a:lnSpc>
              <a:spcBef>
                <a:spcPts val="0"/>
              </a:spcBef>
              <a:spcAft>
                <a:spcPts val="0"/>
              </a:spcAft>
              <a:buNone/>
            </a:pPr>
            <a:r>
              <a:rPr b="1" lang="en-GB" sz="1600">
                <a:solidFill>
                  <a:schemeClr val="accent1"/>
                </a:solidFill>
                <a:latin typeface="Calibri"/>
                <a:ea typeface="Calibri"/>
                <a:cs typeface="Calibri"/>
                <a:sym typeface="Calibri"/>
              </a:rPr>
              <a:t>Make a </a:t>
            </a:r>
            <a:r>
              <a:rPr b="1" lang="en-GB" sz="1600">
                <a:solidFill>
                  <a:schemeClr val="accent1"/>
                </a:solidFill>
                <a:latin typeface="Calibri"/>
                <a:ea typeface="Calibri"/>
                <a:cs typeface="Calibri"/>
                <a:sym typeface="Calibri"/>
              </a:rPr>
              <a:t>flowchart</a:t>
            </a:r>
            <a:r>
              <a:rPr b="1" lang="en-GB" sz="1600">
                <a:solidFill>
                  <a:schemeClr val="accent1"/>
                </a:solidFill>
                <a:latin typeface="Calibri"/>
                <a:ea typeface="Calibri"/>
                <a:cs typeface="Calibri"/>
                <a:sym typeface="Calibri"/>
              </a:rPr>
              <a:t> to show the steps required to complete Q4.</a:t>
            </a:r>
            <a:endParaRPr sz="500"/>
          </a:p>
          <a:p>
            <a:pPr indent="0" lvl="0" marL="0" marR="0" rtl="0" algn="l">
              <a:lnSpc>
                <a:spcPct val="80000"/>
              </a:lnSpc>
              <a:spcBef>
                <a:spcPts val="0"/>
              </a:spcBef>
              <a:spcAft>
                <a:spcPts val="0"/>
              </a:spcAft>
              <a:buNone/>
            </a:pPr>
            <a:r>
              <a:t/>
            </a:r>
            <a:endParaRPr sz="900">
              <a:solidFill>
                <a:schemeClr val="dk1"/>
              </a:solidFill>
              <a:latin typeface="Calibri"/>
              <a:ea typeface="Calibri"/>
              <a:cs typeface="Calibri"/>
              <a:sym typeface="Calibri"/>
            </a:endParaRPr>
          </a:p>
        </p:txBody>
      </p:sp>
      <p:sp>
        <p:nvSpPr>
          <p:cNvPr id="99" name="Google Shape;99;p17"/>
          <p:cNvSpPr/>
          <p:nvPr/>
        </p:nvSpPr>
        <p:spPr>
          <a:xfrm>
            <a:off x="6192078" y="133586"/>
            <a:ext cx="2862300" cy="1520100"/>
          </a:xfrm>
          <a:prstGeom prst="ellipse">
            <a:avLst/>
          </a:prstGeom>
          <a:solidFill>
            <a:schemeClr val="lt1"/>
          </a:solidFill>
          <a:ln cap="flat" cmpd="sng" w="25400">
            <a:solidFill>
              <a:srgbClr val="395E89"/>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200" u="sng">
                <a:solidFill>
                  <a:srgbClr val="FF0000"/>
                </a:solidFill>
                <a:latin typeface="Calibri"/>
                <a:ea typeface="Calibri"/>
                <a:cs typeface="Calibri"/>
                <a:sym typeface="Calibri"/>
              </a:rPr>
              <a:t>Flexibility of thinking</a:t>
            </a:r>
            <a:endParaRPr sz="500"/>
          </a:p>
          <a:p>
            <a:pPr indent="0" lvl="0" marL="0" marR="0" rtl="0" algn="l">
              <a:lnSpc>
                <a:spcPct val="80000"/>
              </a:lnSpc>
              <a:spcBef>
                <a:spcPts val="0"/>
              </a:spcBef>
              <a:spcAft>
                <a:spcPts val="0"/>
              </a:spcAft>
              <a:buNone/>
            </a:pPr>
            <a:r>
              <a:t/>
            </a:r>
            <a:endParaRPr b="1" sz="1200">
              <a:solidFill>
                <a:srgbClr val="FF0000"/>
              </a:solidFill>
              <a:latin typeface="Calibri"/>
              <a:ea typeface="Calibri"/>
              <a:cs typeface="Calibri"/>
              <a:sym typeface="Calibri"/>
            </a:endParaRPr>
          </a:p>
          <a:p>
            <a:pPr indent="0" lvl="0" marL="0" marR="0" rtl="0" algn="l">
              <a:lnSpc>
                <a:spcPct val="80000"/>
              </a:lnSpc>
              <a:spcBef>
                <a:spcPts val="0"/>
              </a:spcBef>
              <a:spcAft>
                <a:spcPts val="0"/>
              </a:spcAft>
              <a:buNone/>
            </a:pPr>
            <a:r>
              <a:rPr b="1" lang="en-GB" sz="1200">
                <a:solidFill>
                  <a:srgbClr val="FF0000"/>
                </a:solidFill>
                <a:latin typeface="Calibri"/>
                <a:ea typeface="Calibri"/>
                <a:cs typeface="Calibri"/>
                <a:sym typeface="Calibri"/>
              </a:rPr>
              <a:t>Make a five-step guide to support a Year 12 student encountering these questions for the first time.</a:t>
            </a:r>
            <a:endParaRPr sz="500"/>
          </a:p>
          <a:p>
            <a:pPr indent="0" lvl="0" marL="0" marR="0" rtl="0" algn="l">
              <a:lnSpc>
                <a:spcPct val="80000"/>
              </a:lnSpc>
              <a:spcBef>
                <a:spcPts val="0"/>
              </a:spcBef>
              <a:spcAft>
                <a:spcPts val="0"/>
              </a:spcAft>
              <a:buNone/>
            </a:pPr>
            <a:r>
              <a:t/>
            </a:r>
            <a:endParaRPr sz="700">
              <a:solidFill>
                <a:schemeClr val="dk1"/>
              </a:solidFill>
              <a:latin typeface="Calibri"/>
              <a:ea typeface="Calibri"/>
              <a:cs typeface="Calibri"/>
              <a:sym typeface="Calibri"/>
            </a:endParaRPr>
          </a:p>
        </p:txBody>
      </p:sp>
      <p:sp>
        <p:nvSpPr>
          <p:cNvPr id="100" name="Google Shape;100;p17"/>
          <p:cNvSpPr/>
          <p:nvPr/>
        </p:nvSpPr>
        <p:spPr>
          <a:xfrm>
            <a:off x="89794" y="2436753"/>
            <a:ext cx="2781300" cy="2565000"/>
          </a:xfrm>
          <a:prstGeom prst="ellipse">
            <a:avLst/>
          </a:prstGeom>
          <a:solidFill>
            <a:schemeClr val="lt1"/>
          </a:solidFill>
          <a:ln cap="flat" cmpd="sng" w="25400">
            <a:solidFill>
              <a:srgbClr val="395E89"/>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u="sng">
                <a:solidFill>
                  <a:schemeClr val="accent4"/>
                </a:solidFill>
                <a:latin typeface="Calibri"/>
                <a:ea typeface="Calibri"/>
                <a:cs typeface="Calibri"/>
                <a:sym typeface="Calibri"/>
              </a:rPr>
              <a:t>Analysis and application</a:t>
            </a:r>
            <a:endParaRPr sz="500"/>
          </a:p>
          <a:p>
            <a:pPr indent="0" lvl="0" marL="0" marR="0" rtl="0" algn="l">
              <a:lnSpc>
                <a:spcPct val="80000"/>
              </a:lnSpc>
              <a:spcBef>
                <a:spcPts val="0"/>
              </a:spcBef>
              <a:spcAft>
                <a:spcPts val="0"/>
              </a:spcAft>
              <a:buNone/>
            </a:pPr>
            <a:r>
              <a:t/>
            </a:r>
            <a:endParaRPr b="1" sz="1600">
              <a:solidFill>
                <a:schemeClr val="accent4"/>
              </a:solidFill>
              <a:latin typeface="Calibri"/>
              <a:ea typeface="Calibri"/>
              <a:cs typeface="Calibri"/>
              <a:sym typeface="Calibri"/>
            </a:endParaRPr>
          </a:p>
          <a:p>
            <a:pPr indent="0" lvl="0" marL="0" marR="0" rtl="0" algn="l">
              <a:lnSpc>
                <a:spcPct val="80000"/>
              </a:lnSpc>
              <a:spcBef>
                <a:spcPts val="0"/>
              </a:spcBef>
              <a:spcAft>
                <a:spcPts val="0"/>
              </a:spcAft>
              <a:buNone/>
            </a:pPr>
            <a:r>
              <a:rPr b="1" lang="en-GB" sz="1600">
                <a:solidFill>
                  <a:schemeClr val="accent4"/>
                </a:solidFill>
                <a:latin typeface="Calibri"/>
                <a:ea typeface="Calibri"/>
                <a:cs typeface="Calibri"/>
                <a:sym typeface="Calibri"/>
              </a:rPr>
              <a:t>What are the two most difficult questions here? Why are they so hard? Answer the most difficult.</a:t>
            </a:r>
            <a:endParaRPr sz="500"/>
          </a:p>
          <a:p>
            <a:pPr indent="0" lvl="0" marL="0" marR="0" rtl="0" algn="l">
              <a:lnSpc>
                <a:spcPct val="80000"/>
              </a:lnSpc>
              <a:spcBef>
                <a:spcPts val="0"/>
              </a:spcBef>
              <a:spcAft>
                <a:spcPts val="0"/>
              </a:spcAft>
              <a:buNone/>
            </a:pPr>
            <a:r>
              <a:t/>
            </a:r>
            <a:endParaRPr sz="900">
              <a:solidFill>
                <a:schemeClr val="dk1"/>
              </a:solidFill>
              <a:latin typeface="Calibri"/>
              <a:ea typeface="Calibri"/>
              <a:cs typeface="Calibri"/>
              <a:sym typeface="Calibri"/>
            </a:endParaRPr>
          </a:p>
        </p:txBody>
      </p:sp>
      <p:sp>
        <p:nvSpPr>
          <p:cNvPr id="101" name="Google Shape;101;p17"/>
          <p:cNvSpPr/>
          <p:nvPr/>
        </p:nvSpPr>
        <p:spPr>
          <a:xfrm>
            <a:off x="6192078" y="3404250"/>
            <a:ext cx="2862300" cy="1597500"/>
          </a:xfrm>
          <a:prstGeom prst="ellipse">
            <a:avLst/>
          </a:prstGeom>
          <a:solidFill>
            <a:schemeClr val="lt1"/>
          </a:solidFill>
          <a:ln cap="flat" cmpd="sng" w="25400">
            <a:solidFill>
              <a:srgbClr val="395E89"/>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400" u="sng">
                <a:solidFill>
                  <a:srgbClr val="FF0000"/>
                </a:solidFill>
                <a:latin typeface="Calibri"/>
                <a:ea typeface="Calibri"/>
                <a:cs typeface="Calibri"/>
                <a:sym typeface="Calibri"/>
              </a:rPr>
              <a:t>Flexibility of thinking</a:t>
            </a:r>
            <a:endParaRPr sz="500"/>
          </a:p>
          <a:p>
            <a:pPr indent="0" lvl="0" marL="0" marR="0" rtl="0" algn="l">
              <a:lnSpc>
                <a:spcPct val="80000"/>
              </a:lnSpc>
              <a:spcBef>
                <a:spcPts val="0"/>
              </a:spcBef>
              <a:spcAft>
                <a:spcPts val="0"/>
              </a:spcAft>
              <a:buNone/>
            </a:pPr>
            <a:r>
              <a:t/>
            </a:r>
            <a:endParaRPr b="1" sz="1400">
              <a:solidFill>
                <a:srgbClr val="FF0000"/>
              </a:solidFill>
              <a:latin typeface="Calibri"/>
              <a:ea typeface="Calibri"/>
              <a:cs typeface="Calibri"/>
              <a:sym typeface="Calibri"/>
            </a:endParaRPr>
          </a:p>
          <a:p>
            <a:pPr indent="0" lvl="0" marL="0" marR="0" rtl="0" algn="l">
              <a:lnSpc>
                <a:spcPct val="80000"/>
              </a:lnSpc>
              <a:spcBef>
                <a:spcPts val="0"/>
              </a:spcBef>
              <a:spcAft>
                <a:spcPts val="0"/>
              </a:spcAft>
              <a:buNone/>
            </a:pPr>
            <a:r>
              <a:rPr b="1" lang="en-GB" sz="1400">
                <a:solidFill>
                  <a:srgbClr val="FF0000"/>
                </a:solidFill>
                <a:latin typeface="Calibri"/>
                <a:ea typeface="Calibri"/>
                <a:cs typeface="Calibri"/>
                <a:sym typeface="Calibri"/>
              </a:rPr>
              <a:t>One of these questions cannot be answered. Which one and why?</a:t>
            </a:r>
            <a:endParaRPr sz="500"/>
          </a:p>
          <a:p>
            <a:pPr indent="0" lvl="0" marL="0" marR="0" rtl="0" algn="l">
              <a:lnSpc>
                <a:spcPct val="80000"/>
              </a:lnSpc>
              <a:spcBef>
                <a:spcPts val="0"/>
              </a:spcBef>
              <a:spcAft>
                <a:spcPts val="0"/>
              </a:spcAft>
              <a:buNone/>
            </a:pPr>
            <a:r>
              <a:t/>
            </a:r>
            <a:endParaRPr sz="800">
              <a:solidFill>
                <a:schemeClr val="dk1"/>
              </a:solidFill>
              <a:latin typeface="Calibri"/>
              <a:ea typeface="Calibri"/>
              <a:cs typeface="Calibri"/>
              <a:sym typeface="Calibri"/>
            </a:endParaRPr>
          </a:p>
        </p:txBody>
      </p:sp>
      <p:sp>
        <p:nvSpPr>
          <p:cNvPr id="102" name="Google Shape;102;p17"/>
          <p:cNvSpPr/>
          <p:nvPr/>
        </p:nvSpPr>
        <p:spPr>
          <a:xfrm>
            <a:off x="6192078" y="1761756"/>
            <a:ext cx="2862300" cy="1525800"/>
          </a:xfrm>
          <a:prstGeom prst="ellipse">
            <a:avLst/>
          </a:prstGeom>
          <a:solidFill>
            <a:schemeClr val="lt1"/>
          </a:solidFill>
          <a:ln cap="flat" cmpd="sng" w="25400">
            <a:solidFill>
              <a:srgbClr val="395E89"/>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lnSpc>
                <a:spcPct val="80000"/>
              </a:lnSpc>
              <a:spcBef>
                <a:spcPts val="0"/>
              </a:spcBef>
              <a:spcAft>
                <a:spcPts val="0"/>
              </a:spcAft>
              <a:buNone/>
            </a:pPr>
            <a:r>
              <a:rPr b="1" lang="en-GB" sz="1600" u="sng">
                <a:solidFill>
                  <a:srgbClr val="FF0000"/>
                </a:solidFill>
                <a:latin typeface="Calibri"/>
                <a:ea typeface="Calibri"/>
                <a:cs typeface="Calibri"/>
                <a:sym typeface="Calibri"/>
              </a:rPr>
              <a:t>Flexibility of thinking</a:t>
            </a:r>
            <a:endParaRPr sz="500"/>
          </a:p>
          <a:p>
            <a:pPr indent="0" lvl="0" marL="0" marR="0" rtl="0" algn="l">
              <a:lnSpc>
                <a:spcPct val="80000"/>
              </a:lnSpc>
              <a:spcBef>
                <a:spcPts val="0"/>
              </a:spcBef>
              <a:spcAft>
                <a:spcPts val="0"/>
              </a:spcAft>
              <a:buNone/>
            </a:pPr>
            <a:r>
              <a:t/>
            </a:r>
            <a:endParaRPr b="1" sz="1600">
              <a:solidFill>
                <a:srgbClr val="FF0000"/>
              </a:solidFill>
              <a:latin typeface="Calibri"/>
              <a:ea typeface="Calibri"/>
              <a:cs typeface="Calibri"/>
              <a:sym typeface="Calibri"/>
            </a:endParaRPr>
          </a:p>
          <a:p>
            <a:pPr indent="0" lvl="0" marL="0" marR="0" rtl="0" algn="l">
              <a:lnSpc>
                <a:spcPct val="80000"/>
              </a:lnSpc>
              <a:spcBef>
                <a:spcPts val="0"/>
              </a:spcBef>
              <a:spcAft>
                <a:spcPts val="0"/>
              </a:spcAft>
              <a:buNone/>
            </a:pPr>
            <a:r>
              <a:rPr b="1" lang="en-GB" sz="1600">
                <a:solidFill>
                  <a:srgbClr val="FF0000"/>
                </a:solidFill>
                <a:latin typeface="Calibri"/>
                <a:ea typeface="Calibri"/>
                <a:cs typeface="Calibri"/>
                <a:sym typeface="Calibri"/>
              </a:rPr>
              <a:t>Write your own exam question and mark-scheme for this topic.</a:t>
            </a:r>
            <a:endParaRPr sz="500"/>
          </a:p>
          <a:p>
            <a:pPr indent="0" lvl="0" marL="0" marR="0" rtl="0" algn="l">
              <a:lnSpc>
                <a:spcPct val="80000"/>
              </a:lnSpc>
              <a:spcBef>
                <a:spcPts val="0"/>
              </a:spcBef>
              <a:spcAft>
                <a:spcPts val="0"/>
              </a:spcAft>
              <a:buNone/>
            </a:pPr>
            <a:r>
              <a:t/>
            </a:r>
            <a:endParaRPr sz="9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8"/>
          <p:cNvSpPr txBox="1"/>
          <p:nvPr/>
        </p:nvSpPr>
        <p:spPr>
          <a:xfrm>
            <a:off x="49925" y="205375"/>
            <a:ext cx="8539200" cy="4345800"/>
          </a:xfrm>
          <a:prstGeom prst="rect">
            <a:avLst/>
          </a:prstGeom>
          <a:solidFill>
            <a:srgbClr val="FFFFFF"/>
          </a:solidFill>
          <a:ln cap="flat" cmpd="sng" w="25400">
            <a:solidFill>
              <a:srgbClr val="000000"/>
            </a:solidFill>
            <a:prstDash val="solid"/>
            <a:round/>
            <a:headEnd len="sm" w="sm" type="none"/>
            <a:tailEnd len="sm" w="sm" type="none"/>
          </a:ln>
        </p:spPr>
        <p:txBody>
          <a:bodyPr anchorCtr="0" anchor="t" bIns="90275" lIns="180575" spcFirstLastPara="1" rIns="180575" wrap="square" tIns="90275">
            <a:noAutofit/>
          </a:bodyPr>
          <a:lstStyle/>
          <a:p>
            <a:pPr indent="-566102" lvl="0" marL="677227" rtl="0" algn="l">
              <a:lnSpc>
                <a:spcPct val="80000"/>
              </a:lnSpc>
              <a:spcBef>
                <a:spcPts val="0"/>
              </a:spcBef>
              <a:spcAft>
                <a:spcPts val="0"/>
              </a:spcAft>
              <a:buClr>
                <a:srgbClr val="4F81BD"/>
              </a:buClr>
              <a:buSzPts val="1800"/>
              <a:buChar char="•"/>
            </a:pPr>
            <a:r>
              <a:rPr b="1" lang="en-GB" sz="1800">
                <a:solidFill>
                  <a:srgbClr val="4F81BD"/>
                </a:solidFill>
                <a:latin typeface="Calibri"/>
                <a:ea typeface="Calibri"/>
                <a:cs typeface="Calibri"/>
                <a:sym typeface="Calibri"/>
              </a:rPr>
              <a:t>Identify three messages contained in this text. Explain each message in 15 words max.</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4F81BD"/>
              </a:buClr>
              <a:buSzPts val="1800"/>
              <a:buChar char="•"/>
            </a:pPr>
            <a:r>
              <a:rPr b="1" lang="en-GB" sz="1800">
                <a:solidFill>
                  <a:srgbClr val="4F81BD"/>
                </a:solidFill>
                <a:latin typeface="Calibri"/>
                <a:ea typeface="Calibri"/>
                <a:cs typeface="Calibri"/>
                <a:sym typeface="Calibri"/>
              </a:rPr>
              <a:t>Transform the argument of paragraph 2 into an image. No words allowed.</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8064A2"/>
              </a:buClr>
              <a:buSzPts val="1800"/>
              <a:buChar char="•"/>
            </a:pPr>
            <a:r>
              <a:rPr b="1" lang="en-GB" sz="1800">
                <a:solidFill>
                  <a:srgbClr val="8064A2"/>
                </a:solidFill>
                <a:latin typeface="Calibri"/>
                <a:ea typeface="Calibri"/>
                <a:cs typeface="Calibri"/>
                <a:sym typeface="Calibri"/>
              </a:rPr>
              <a:t>Break this text into five chunks. Explain why the information in each chunk might be true/criticise each chunk.</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8064A2"/>
              </a:buClr>
              <a:buSzPts val="1800"/>
              <a:buChar char="•"/>
            </a:pPr>
            <a:r>
              <a:rPr b="1" lang="en-GB" sz="1800">
                <a:solidFill>
                  <a:srgbClr val="8064A2"/>
                </a:solidFill>
                <a:latin typeface="Calibri"/>
                <a:ea typeface="Calibri"/>
                <a:cs typeface="Calibri"/>
                <a:sym typeface="Calibri"/>
              </a:rPr>
              <a:t>Underline the three most important sentences. Briefly explain your no. 1.</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8064A2"/>
              </a:buClr>
              <a:buSzPts val="1800"/>
              <a:buChar char="•"/>
            </a:pPr>
            <a:r>
              <a:rPr b="1" lang="en-GB" sz="1800">
                <a:solidFill>
                  <a:srgbClr val="8064A2"/>
                </a:solidFill>
                <a:latin typeface="Calibri"/>
                <a:ea typeface="Calibri"/>
                <a:cs typeface="Calibri"/>
                <a:sym typeface="Calibri"/>
              </a:rPr>
              <a:t>Cross out the least important sentence here. Explain your thinking.</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8064A2"/>
              </a:buClr>
              <a:buSzPts val="1800"/>
              <a:buChar char="•"/>
            </a:pPr>
            <a:r>
              <a:rPr b="1" lang="en-GB" sz="1800">
                <a:solidFill>
                  <a:srgbClr val="8064A2"/>
                </a:solidFill>
                <a:latin typeface="Calibri"/>
                <a:ea typeface="Calibri"/>
                <a:cs typeface="Calibri"/>
                <a:sym typeface="Calibri"/>
              </a:rPr>
              <a:t>Sort this information into three categories. Highlight and think of a suitable title for each category.</a:t>
            </a:r>
            <a:endParaRPr sz="1800">
              <a:solidFill>
                <a:srgbClr val="000000"/>
              </a:solidFill>
              <a:latin typeface="Calibri"/>
              <a:ea typeface="Calibri"/>
              <a:cs typeface="Calibri"/>
              <a:sym typeface="Calibri"/>
            </a:endParaRPr>
          </a:p>
          <a:p>
            <a:pPr indent="-566102" lvl="0" marL="677227" rtl="0" algn="l">
              <a:lnSpc>
                <a:spcPct val="80000"/>
              </a:lnSpc>
              <a:spcBef>
                <a:spcPts val="710"/>
              </a:spcBef>
              <a:spcAft>
                <a:spcPts val="0"/>
              </a:spcAft>
              <a:buClr>
                <a:srgbClr val="FF0000"/>
              </a:buClr>
              <a:buSzPts val="1800"/>
              <a:buChar char="•"/>
            </a:pPr>
            <a:r>
              <a:rPr b="1" lang="en-GB" sz="1800">
                <a:solidFill>
                  <a:srgbClr val="FF0000"/>
                </a:solidFill>
                <a:latin typeface="Calibri"/>
                <a:ea typeface="Calibri"/>
                <a:cs typeface="Calibri"/>
                <a:sym typeface="Calibri"/>
              </a:rPr>
              <a:t>Write down three questions you’d like to ask a professor about this text.</a:t>
            </a:r>
            <a:endParaRPr sz="1800">
              <a:solidFill>
                <a:srgbClr val="000000"/>
              </a:solidFill>
              <a:latin typeface="Calibri"/>
              <a:ea typeface="Calibri"/>
              <a:cs typeface="Calibri"/>
              <a:sym typeface="Calibri"/>
            </a:endParaRPr>
          </a:p>
          <a:p>
            <a:pPr indent="-602615" lvl="0" marL="677227" rtl="0" algn="l">
              <a:lnSpc>
                <a:spcPct val="80000"/>
              </a:lnSpc>
              <a:spcBef>
                <a:spcPts val="235"/>
              </a:spcBef>
              <a:spcAft>
                <a:spcPts val="0"/>
              </a:spcAft>
              <a:buNone/>
            </a:pPr>
            <a:r>
              <a:t/>
            </a:r>
            <a:endParaRPr sz="1800">
              <a:solidFill>
                <a:srgbClr val="000000"/>
              </a:solidFill>
              <a:latin typeface="Calibri"/>
              <a:ea typeface="Calibri"/>
              <a:cs typeface="Calibri"/>
              <a:sym typeface="Calibri"/>
            </a:endParaRPr>
          </a:p>
          <a:p>
            <a:pPr indent="-602615" lvl="0" marL="677227" rtl="0" algn="l">
              <a:lnSpc>
                <a:spcPct val="80000"/>
              </a:lnSpc>
              <a:spcBef>
                <a:spcPts val="235"/>
              </a:spcBef>
              <a:spcAft>
                <a:spcPts val="0"/>
              </a:spcAft>
              <a:buNone/>
            </a:pPr>
            <a:r>
              <a:t/>
            </a:r>
            <a:endParaRPr sz="1800">
              <a:solidFill>
                <a:srgbClr val="000000"/>
              </a:solidFill>
              <a:latin typeface="Calibri"/>
              <a:ea typeface="Calibri"/>
              <a:cs typeface="Calibri"/>
              <a:sym typeface="Calibri"/>
            </a:endParaRPr>
          </a:p>
          <a:p>
            <a:pPr indent="-602615" lvl="0" marL="677227" rtl="0" algn="l">
              <a:lnSpc>
                <a:spcPct val="80000"/>
              </a:lnSpc>
              <a:spcBef>
                <a:spcPts val="235"/>
              </a:spcBef>
              <a:spcAft>
                <a:spcPts val="0"/>
              </a:spcAft>
              <a:buNone/>
            </a:pPr>
            <a:r>
              <a:rPr lang="en-GB" sz="1800">
                <a:latin typeface="Calibri"/>
                <a:ea typeface="Calibri"/>
                <a:cs typeface="Calibri"/>
                <a:sym typeface="Calibri"/>
              </a:rPr>
              <a:t> </a:t>
            </a:r>
            <a:endParaRPr sz="1800">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9"/>
          <p:cNvSpPr/>
          <p:nvPr/>
        </p:nvSpPr>
        <p:spPr>
          <a:xfrm>
            <a:off x="1092189" y="303498"/>
            <a:ext cx="69597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1300">
                <a:solidFill>
                  <a:schemeClr val="dk1"/>
                </a:solidFill>
                <a:latin typeface="Calibri"/>
                <a:ea typeface="Calibri"/>
                <a:cs typeface="Calibri"/>
                <a:sym typeface="Calibri"/>
              </a:rPr>
              <a:t>Chapter theme / topic</a:t>
            </a:r>
            <a:endParaRPr sz="1300">
              <a:solidFill>
                <a:schemeClr val="dk1"/>
              </a:solidFill>
              <a:latin typeface="Calibri"/>
              <a:ea typeface="Calibri"/>
              <a:cs typeface="Calibri"/>
              <a:sym typeface="Calibri"/>
            </a:endParaRPr>
          </a:p>
        </p:txBody>
      </p:sp>
      <p:sp>
        <p:nvSpPr>
          <p:cNvPr id="114" name="Google Shape;114;p19"/>
          <p:cNvSpPr/>
          <p:nvPr/>
        </p:nvSpPr>
        <p:spPr>
          <a:xfrm>
            <a:off x="492696" y="1159456"/>
            <a:ext cx="15840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1200">
                <a:solidFill>
                  <a:schemeClr val="dk1"/>
                </a:solidFill>
                <a:latin typeface="Calibri"/>
                <a:ea typeface="Calibri"/>
                <a:cs typeface="Calibri"/>
                <a:sym typeface="Calibri"/>
              </a:rPr>
              <a:t>Main idea 1 </a:t>
            </a:r>
            <a:endParaRPr sz="500"/>
          </a:p>
        </p:txBody>
      </p:sp>
      <p:sp>
        <p:nvSpPr>
          <p:cNvPr id="115" name="Google Shape;115;p19"/>
          <p:cNvSpPr/>
          <p:nvPr/>
        </p:nvSpPr>
        <p:spPr>
          <a:xfrm>
            <a:off x="2627786" y="1173883"/>
            <a:ext cx="15840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1200">
                <a:solidFill>
                  <a:schemeClr val="dk1"/>
                </a:solidFill>
                <a:latin typeface="Calibri"/>
                <a:ea typeface="Calibri"/>
                <a:cs typeface="Calibri"/>
                <a:sym typeface="Calibri"/>
              </a:rPr>
              <a:t>Main idea 2</a:t>
            </a:r>
            <a:endParaRPr sz="500"/>
          </a:p>
        </p:txBody>
      </p:sp>
      <p:sp>
        <p:nvSpPr>
          <p:cNvPr id="116" name="Google Shape;116;p19"/>
          <p:cNvSpPr/>
          <p:nvPr/>
        </p:nvSpPr>
        <p:spPr>
          <a:xfrm>
            <a:off x="5268387" y="1173883"/>
            <a:ext cx="15840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1200">
                <a:solidFill>
                  <a:schemeClr val="dk1"/>
                </a:solidFill>
                <a:latin typeface="Calibri"/>
                <a:ea typeface="Calibri"/>
                <a:cs typeface="Calibri"/>
                <a:sym typeface="Calibri"/>
              </a:rPr>
              <a:t>Main idea 3</a:t>
            </a:r>
            <a:endParaRPr sz="500"/>
          </a:p>
        </p:txBody>
      </p:sp>
      <p:sp>
        <p:nvSpPr>
          <p:cNvPr id="117" name="Google Shape;117;p19"/>
          <p:cNvSpPr/>
          <p:nvPr/>
        </p:nvSpPr>
        <p:spPr>
          <a:xfrm>
            <a:off x="7236300" y="1159456"/>
            <a:ext cx="15840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1200">
                <a:solidFill>
                  <a:schemeClr val="dk1"/>
                </a:solidFill>
                <a:latin typeface="Calibri"/>
                <a:ea typeface="Calibri"/>
                <a:cs typeface="Calibri"/>
                <a:sym typeface="Calibri"/>
              </a:rPr>
              <a:t>Main idea 4</a:t>
            </a:r>
            <a:endParaRPr sz="500"/>
          </a:p>
        </p:txBody>
      </p:sp>
      <p:cxnSp>
        <p:nvCxnSpPr>
          <p:cNvPr id="118" name="Google Shape;118;p19"/>
          <p:cNvCxnSpPr>
            <a:endCxn id="119" idx="0"/>
          </p:cNvCxnSpPr>
          <p:nvPr/>
        </p:nvCxnSpPr>
        <p:spPr>
          <a:xfrm flipH="1">
            <a:off x="437941" y="1714033"/>
            <a:ext cx="317400" cy="722400"/>
          </a:xfrm>
          <a:prstGeom prst="straightConnector1">
            <a:avLst/>
          </a:prstGeom>
          <a:noFill/>
          <a:ln cap="flat" cmpd="sng" w="9525">
            <a:solidFill>
              <a:srgbClr val="4A7DBA"/>
            </a:solidFill>
            <a:prstDash val="solid"/>
            <a:round/>
            <a:headEnd len="sm" w="sm" type="none"/>
            <a:tailEnd len="med" w="med" type="stealth"/>
          </a:ln>
        </p:spPr>
      </p:cxnSp>
      <p:cxnSp>
        <p:nvCxnSpPr>
          <p:cNvPr id="120" name="Google Shape;120;p19"/>
          <p:cNvCxnSpPr/>
          <p:nvPr/>
        </p:nvCxnSpPr>
        <p:spPr>
          <a:xfrm flipH="1">
            <a:off x="2670840" y="1713944"/>
            <a:ext cx="216000" cy="486000"/>
          </a:xfrm>
          <a:prstGeom prst="straightConnector1">
            <a:avLst/>
          </a:prstGeom>
          <a:noFill/>
          <a:ln cap="flat" cmpd="sng" w="9525">
            <a:solidFill>
              <a:srgbClr val="4A7DBA"/>
            </a:solidFill>
            <a:prstDash val="solid"/>
            <a:round/>
            <a:headEnd len="sm" w="sm" type="none"/>
            <a:tailEnd len="med" w="med" type="stealth"/>
          </a:ln>
        </p:spPr>
      </p:cxnSp>
      <p:cxnSp>
        <p:nvCxnSpPr>
          <p:cNvPr id="121" name="Google Shape;121;p19"/>
          <p:cNvCxnSpPr/>
          <p:nvPr/>
        </p:nvCxnSpPr>
        <p:spPr>
          <a:xfrm>
            <a:off x="1284785" y="1713944"/>
            <a:ext cx="0" cy="544200"/>
          </a:xfrm>
          <a:prstGeom prst="straightConnector1">
            <a:avLst/>
          </a:prstGeom>
          <a:noFill/>
          <a:ln cap="flat" cmpd="sng" w="9525">
            <a:solidFill>
              <a:srgbClr val="4A7DBA"/>
            </a:solidFill>
            <a:prstDash val="solid"/>
            <a:round/>
            <a:headEnd len="sm" w="sm" type="none"/>
            <a:tailEnd len="med" w="med" type="stealth"/>
          </a:ln>
        </p:spPr>
      </p:cxnSp>
      <p:cxnSp>
        <p:nvCxnSpPr>
          <p:cNvPr id="122" name="Google Shape;122;p19"/>
          <p:cNvCxnSpPr/>
          <p:nvPr/>
        </p:nvCxnSpPr>
        <p:spPr>
          <a:xfrm>
            <a:off x="3995938" y="1713944"/>
            <a:ext cx="72000" cy="542400"/>
          </a:xfrm>
          <a:prstGeom prst="straightConnector1">
            <a:avLst/>
          </a:prstGeom>
          <a:noFill/>
          <a:ln cap="flat" cmpd="sng" w="9525">
            <a:solidFill>
              <a:srgbClr val="4A7DBA"/>
            </a:solidFill>
            <a:prstDash val="solid"/>
            <a:round/>
            <a:headEnd len="sm" w="sm" type="none"/>
            <a:tailEnd len="med" w="med" type="stealth"/>
          </a:ln>
        </p:spPr>
      </p:cxnSp>
      <p:cxnSp>
        <p:nvCxnSpPr>
          <p:cNvPr id="123" name="Google Shape;123;p19"/>
          <p:cNvCxnSpPr>
            <a:stCxn id="115" idx="2"/>
            <a:endCxn id="124" idx="0"/>
          </p:cNvCxnSpPr>
          <p:nvPr/>
        </p:nvCxnSpPr>
        <p:spPr>
          <a:xfrm>
            <a:off x="3419786" y="1713883"/>
            <a:ext cx="72000" cy="1014900"/>
          </a:xfrm>
          <a:prstGeom prst="straightConnector1">
            <a:avLst/>
          </a:prstGeom>
          <a:noFill/>
          <a:ln cap="flat" cmpd="sng" w="9525">
            <a:solidFill>
              <a:srgbClr val="4A7DBA"/>
            </a:solidFill>
            <a:prstDash val="solid"/>
            <a:round/>
            <a:headEnd len="sm" w="sm" type="none"/>
            <a:tailEnd len="med" w="med" type="stealth"/>
          </a:ln>
        </p:spPr>
      </p:cxnSp>
      <p:cxnSp>
        <p:nvCxnSpPr>
          <p:cNvPr id="125" name="Google Shape;125;p19"/>
          <p:cNvCxnSpPr/>
          <p:nvPr/>
        </p:nvCxnSpPr>
        <p:spPr>
          <a:xfrm>
            <a:off x="1803506" y="1709347"/>
            <a:ext cx="144000" cy="1205400"/>
          </a:xfrm>
          <a:prstGeom prst="straightConnector1">
            <a:avLst/>
          </a:prstGeom>
          <a:noFill/>
          <a:ln cap="flat" cmpd="sng" w="9525">
            <a:solidFill>
              <a:srgbClr val="4A7DBA"/>
            </a:solidFill>
            <a:prstDash val="solid"/>
            <a:round/>
            <a:headEnd len="sm" w="sm" type="none"/>
            <a:tailEnd len="med" w="med" type="stealth"/>
          </a:ln>
        </p:spPr>
      </p:cxnSp>
      <p:cxnSp>
        <p:nvCxnSpPr>
          <p:cNvPr id="126" name="Google Shape;126;p19"/>
          <p:cNvCxnSpPr>
            <a:endCxn id="127" idx="0"/>
          </p:cNvCxnSpPr>
          <p:nvPr/>
        </p:nvCxnSpPr>
        <p:spPr>
          <a:xfrm flipH="1">
            <a:off x="6384476" y="1709497"/>
            <a:ext cx="275700" cy="1426800"/>
          </a:xfrm>
          <a:prstGeom prst="straightConnector1">
            <a:avLst/>
          </a:prstGeom>
          <a:noFill/>
          <a:ln cap="flat" cmpd="sng" w="9525">
            <a:solidFill>
              <a:srgbClr val="4A7DBA"/>
            </a:solidFill>
            <a:prstDash val="solid"/>
            <a:round/>
            <a:headEnd len="sm" w="sm" type="none"/>
            <a:tailEnd len="med" w="med" type="stealth"/>
          </a:ln>
        </p:spPr>
      </p:cxnSp>
      <p:cxnSp>
        <p:nvCxnSpPr>
          <p:cNvPr id="128" name="Google Shape;128;p19"/>
          <p:cNvCxnSpPr>
            <a:stCxn id="116" idx="2"/>
          </p:cNvCxnSpPr>
          <p:nvPr/>
        </p:nvCxnSpPr>
        <p:spPr>
          <a:xfrm>
            <a:off x="6060387" y="1713883"/>
            <a:ext cx="0" cy="666300"/>
          </a:xfrm>
          <a:prstGeom prst="straightConnector1">
            <a:avLst/>
          </a:prstGeom>
          <a:noFill/>
          <a:ln cap="flat" cmpd="sng" w="9525">
            <a:solidFill>
              <a:srgbClr val="4A7DBA"/>
            </a:solidFill>
            <a:prstDash val="solid"/>
            <a:round/>
            <a:headEnd len="sm" w="sm" type="none"/>
            <a:tailEnd len="med" w="med" type="stealth"/>
          </a:ln>
        </p:spPr>
      </p:cxnSp>
      <p:cxnSp>
        <p:nvCxnSpPr>
          <p:cNvPr id="129" name="Google Shape;129;p19"/>
          <p:cNvCxnSpPr/>
          <p:nvPr/>
        </p:nvCxnSpPr>
        <p:spPr>
          <a:xfrm flipH="1">
            <a:off x="5268411" y="1696834"/>
            <a:ext cx="216000" cy="486000"/>
          </a:xfrm>
          <a:prstGeom prst="straightConnector1">
            <a:avLst/>
          </a:prstGeom>
          <a:noFill/>
          <a:ln cap="flat" cmpd="sng" w="9525">
            <a:solidFill>
              <a:srgbClr val="4A7DBA"/>
            </a:solidFill>
            <a:prstDash val="solid"/>
            <a:round/>
            <a:headEnd len="sm" w="sm" type="none"/>
            <a:tailEnd len="med" w="med" type="stealth"/>
          </a:ln>
        </p:spPr>
      </p:cxnSp>
      <p:cxnSp>
        <p:nvCxnSpPr>
          <p:cNvPr id="130" name="Google Shape;130;p19"/>
          <p:cNvCxnSpPr/>
          <p:nvPr/>
        </p:nvCxnSpPr>
        <p:spPr>
          <a:xfrm>
            <a:off x="8532444" y="1689839"/>
            <a:ext cx="72000" cy="554100"/>
          </a:xfrm>
          <a:prstGeom prst="straightConnector1">
            <a:avLst/>
          </a:prstGeom>
          <a:noFill/>
          <a:ln cap="flat" cmpd="sng" w="9525">
            <a:solidFill>
              <a:srgbClr val="4A7DBA"/>
            </a:solidFill>
            <a:prstDash val="solid"/>
            <a:round/>
            <a:headEnd len="sm" w="sm" type="none"/>
            <a:tailEnd len="med" w="med" type="stealth"/>
          </a:ln>
        </p:spPr>
      </p:cxnSp>
      <p:cxnSp>
        <p:nvCxnSpPr>
          <p:cNvPr id="131" name="Google Shape;131;p19"/>
          <p:cNvCxnSpPr/>
          <p:nvPr/>
        </p:nvCxnSpPr>
        <p:spPr>
          <a:xfrm flipH="1">
            <a:off x="7848077" y="1704750"/>
            <a:ext cx="72300" cy="1209900"/>
          </a:xfrm>
          <a:prstGeom prst="straightConnector1">
            <a:avLst/>
          </a:prstGeom>
          <a:noFill/>
          <a:ln cap="flat" cmpd="sng" w="9525">
            <a:solidFill>
              <a:srgbClr val="4A7DBA"/>
            </a:solidFill>
            <a:prstDash val="solid"/>
            <a:round/>
            <a:headEnd len="sm" w="sm" type="none"/>
            <a:tailEnd len="med" w="med" type="stealth"/>
          </a:ln>
        </p:spPr>
      </p:cxnSp>
      <p:cxnSp>
        <p:nvCxnSpPr>
          <p:cNvPr id="132" name="Google Shape;132;p19"/>
          <p:cNvCxnSpPr/>
          <p:nvPr/>
        </p:nvCxnSpPr>
        <p:spPr>
          <a:xfrm flipH="1">
            <a:off x="7236324" y="1713944"/>
            <a:ext cx="216000" cy="828900"/>
          </a:xfrm>
          <a:prstGeom prst="straightConnector1">
            <a:avLst/>
          </a:prstGeom>
          <a:noFill/>
          <a:ln cap="flat" cmpd="sng" w="9525">
            <a:solidFill>
              <a:srgbClr val="4A7DBA"/>
            </a:solidFill>
            <a:prstDash val="solid"/>
            <a:round/>
            <a:headEnd len="sm" w="sm" type="none"/>
            <a:tailEnd len="med" w="med" type="stealth"/>
          </a:ln>
        </p:spPr>
      </p:cxnSp>
      <p:cxnSp>
        <p:nvCxnSpPr>
          <p:cNvPr id="133" name="Google Shape;133;p19"/>
          <p:cNvCxnSpPr/>
          <p:nvPr/>
        </p:nvCxnSpPr>
        <p:spPr>
          <a:xfrm flipH="1">
            <a:off x="1331657" y="843559"/>
            <a:ext cx="144000" cy="315900"/>
          </a:xfrm>
          <a:prstGeom prst="straightConnector1">
            <a:avLst/>
          </a:prstGeom>
          <a:noFill/>
          <a:ln cap="flat" cmpd="sng" w="9525">
            <a:solidFill>
              <a:srgbClr val="4A7DBA"/>
            </a:solidFill>
            <a:prstDash val="solid"/>
            <a:round/>
            <a:headEnd len="sm" w="sm" type="none"/>
            <a:tailEnd len="med" w="med" type="stealth"/>
          </a:ln>
        </p:spPr>
      </p:cxnSp>
      <p:cxnSp>
        <p:nvCxnSpPr>
          <p:cNvPr id="134" name="Google Shape;134;p19"/>
          <p:cNvCxnSpPr/>
          <p:nvPr/>
        </p:nvCxnSpPr>
        <p:spPr>
          <a:xfrm>
            <a:off x="3491882" y="856958"/>
            <a:ext cx="0" cy="315900"/>
          </a:xfrm>
          <a:prstGeom prst="straightConnector1">
            <a:avLst/>
          </a:prstGeom>
          <a:noFill/>
          <a:ln cap="flat" cmpd="sng" w="9525">
            <a:solidFill>
              <a:srgbClr val="4A7DBA"/>
            </a:solidFill>
            <a:prstDash val="solid"/>
            <a:round/>
            <a:headEnd len="sm" w="sm" type="none"/>
            <a:tailEnd len="med" w="med" type="stealth"/>
          </a:ln>
        </p:spPr>
      </p:cxnSp>
      <p:cxnSp>
        <p:nvCxnSpPr>
          <p:cNvPr id="135" name="Google Shape;135;p19"/>
          <p:cNvCxnSpPr/>
          <p:nvPr/>
        </p:nvCxnSpPr>
        <p:spPr>
          <a:xfrm>
            <a:off x="6006469" y="858715"/>
            <a:ext cx="54000" cy="315900"/>
          </a:xfrm>
          <a:prstGeom prst="straightConnector1">
            <a:avLst/>
          </a:prstGeom>
          <a:noFill/>
          <a:ln cap="flat" cmpd="sng" w="9525">
            <a:solidFill>
              <a:srgbClr val="4A7DBA"/>
            </a:solidFill>
            <a:prstDash val="solid"/>
            <a:round/>
            <a:headEnd len="sm" w="sm" type="none"/>
            <a:tailEnd len="med" w="med" type="stealth"/>
          </a:ln>
        </p:spPr>
      </p:cxnSp>
      <p:cxnSp>
        <p:nvCxnSpPr>
          <p:cNvPr id="136" name="Google Shape;136;p19"/>
          <p:cNvCxnSpPr/>
          <p:nvPr/>
        </p:nvCxnSpPr>
        <p:spPr>
          <a:xfrm>
            <a:off x="7812365" y="843559"/>
            <a:ext cx="108000" cy="315900"/>
          </a:xfrm>
          <a:prstGeom prst="straightConnector1">
            <a:avLst/>
          </a:prstGeom>
          <a:noFill/>
          <a:ln cap="flat" cmpd="sng" w="9525">
            <a:solidFill>
              <a:srgbClr val="4A7DBA"/>
            </a:solidFill>
            <a:prstDash val="solid"/>
            <a:round/>
            <a:headEnd len="sm" w="sm" type="none"/>
            <a:tailEnd len="med" w="med" type="stealth"/>
          </a:ln>
        </p:spPr>
      </p:cxnSp>
      <p:sp>
        <p:nvSpPr>
          <p:cNvPr id="119" name="Google Shape;119;p19"/>
          <p:cNvSpPr/>
          <p:nvPr/>
        </p:nvSpPr>
        <p:spPr>
          <a:xfrm>
            <a:off x="113941" y="2436433"/>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A</a:t>
            </a:r>
            <a:endParaRPr sz="500"/>
          </a:p>
        </p:txBody>
      </p:sp>
      <p:sp>
        <p:nvSpPr>
          <p:cNvPr id="137" name="Google Shape;137;p19"/>
          <p:cNvSpPr/>
          <p:nvPr/>
        </p:nvSpPr>
        <p:spPr>
          <a:xfrm>
            <a:off x="1007605" y="2248954"/>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B</a:t>
            </a:r>
            <a:endParaRPr sz="500"/>
          </a:p>
        </p:txBody>
      </p:sp>
      <p:sp>
        <p:nvSpPr>
          <p:cNvPr id="138" name="Google Shape;138;p19"/>
          <p:cNvSpPr/>
          <p:nvPr/>
        </p:nvSpPr>
        <p:spPr>
          <a:xfrm>
            <a:off x="1655677" y="2914653"/>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C</a:t>
            </a:r>
            <a:endParaRPr sz="500"/>
          </a:p>
        </p:txBody>
      </p:sp>
      <p:sp>
        <p:nvSpPr>
          <p:cNvPr id="139" name="Google Shape;139;p19"/>
          <p:cNvSpPr/>
          <p:nvPr/>
        </p:nvSpPr>
        <p:spPr>
          <a:xfrm>
            <a:off x="2303750" y="2214416"/>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D</a:t>
            </a:r>
            <a:endParaRPr sz="500"/>
          </a:p>
        </p:txBody>
      </p:sp>
      <p:sp>
        <p:nvSpPr>
          <p:cNvPr id="124" name="Google Shape;124;p19"/>
          <p:cNvSpPr/>
          <p:nvPr/>
        </p:nvSpPr>
        <p:spPr>
          <a:xfrm>
            <a:off x="3167846" y="2728776"/>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E</a:t>
            </a:r>
            <a:endParaRPr sz="500"/>
          </a:p>
        </p:txBody>
      </p:sp>
      <p:sp>
        <p:nvSpPr>
          <p:cNvPr id="140" name="Google Shape;140;p19"/>
          <p:cNvSpPr/>
          <p:nvPr/>
        </p:nvSpPr>
        <p:spPr>
          <a:xfrm>
            <a:off x="3743911" y="2273528"/>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F</a:t>
            </a:r>
            <a:endParaRPr sz="500"/>
          </a:p>
        </p:txBody>
      </p:sp>
      <p:sp>
        <p:nvSpPr>
          <p:cNvPr id="141" name="Google Shape;141;p19"/>
          <p:cNvSpPr/>
          <p:nvPr/>
        </p:nvSpPr>
        <p:spPr>
          <a:xfrm>
            <a:off x="4891322" y="2236944"/>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G</a:t>
            </a:r>
            <a:endParaRPr sz="500"/>
          </a:p>
        </p:txBody>
      </p:sp>
      <p:sp>
        <p:nvSpPr>
          <p:cNvPr id="142" name="Google Shape;142;p19"/>
          <p:cNvSpPr/>
          <p:nvPr/>
        </p:nvSpPr>
        <p:spPr>
          <a:xfrm>
            <a:off x="5736439" y="2428598"/>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H</a:t>
            </a:r>
            <a:endParaRPr sz="500"/>
          </a:p>
        </p:txBody>
      </p:sp>
      <p:sp>
        <p:nvSpPr>
          <p:cNvPr id="127" name="Google Shape;127;p19"/>
          <p:cNvSpPr/>
          <p:nvPr/>
        </p:nvSpPr>
        <p:spPr>
          <a:xfrm>
            <a:off x="6060476" y="3136297"/>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I</a:t>
            </a:r>
            <a:endParaRPr sz="500"/>
          </a:p>
        </p:txBody>
      </p:sp>
      <p:sp>
        <p:nvSpPr>
          <p:cNvPr id="143" name="Google Shape;143;p19"/>
          <p:cNvSpPr/>
          <p:nvPr/>
        </p:nvSpPr>
        <p:spPr>
          <a:xfrm>
            <a:off x="6800724" y="2585621"/>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J</a:t>
            </a:r>
            <a:endParaRPr sz="500"/>
          </a:p>
        </p:txBody>
      </p:sp>
      <p:sp>
        <p:nvSpPr>
          <p:cNvPr id="144" name="Google Shape;144;p19"/>
          <p:cNvSpPr/>
          <p:nvPr/>
        </p:nvSpPr>
        <p:spPr>
          <a:xfrm>
            <a:off x="7452314" y="2919949"/>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K</a:t>
            </a:r>
            <a:endParaRPr sz="500"/>
          </a:p>
        </p:txBody>
      </p:sp>
      <p:sp>
        <p:nvSpPr>
          <p:cNvPr id="145" name="Google Shape;145;p19"/>
          <p:cNvSpPr/>
          <p:nvPr/>
        </p:nvSpPr>
        <p:spPr>
          <a:xfrm>
            <a:off x="8208409" y="2285444"/>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50" lIns="67700" spcFirstLastPara="1" rIns="67700" wrap="square" tIns="33850">
            <a:noAutofit/>
          </a:bodyPr>
          <a:lstStyle/>
          <a:p>
            <a:pPr indent="0" lvl="0" marL="0" marR="0" rtl="0" algn="ctr">
              <a:spcBef>
                <a:spcPts val="0"/>
              </a:spcBef>
              <a:spcAft>
                <a:spcPts val="0"/>
              </a:spcAft>
              <a:buNone/>
            </a:pPr>
            <a:r>
              <a:rPr lang="en-GB" sz="800">
                <a:solidFill>
                  <a:schemeClr val="dk1"/>
                </a:solidFill>
                <a:latin typeface="Calibri"/>
                <a:ea typeface="Calibri"/>
                <a:cs typeface="Calibri"/>
                <a:sym typeface="Calibri"/>
              </a:rPr>
              <a:t>Specific detail L</a:t>
            </a:r>
            <a:endParaRPr sz="5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0"/>
          <p:cNvSpPr/>
          <p:nvPr/>
        </p:nvSpPr>
        <p:spPr>
          <a:xfrm>
            <a:off x="492697" y="1159456"/>
            <a:ext cx="15843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Main idea 1</a:t>
            </a:r>
            <a:endParaRPr sz="1100"/>
          </a:p>
        </p:txBody>
      </p:sp>
      <p:sp>
        <p:nvSpPr>
          <p:cNvPr id="151" name="Google Shape;151;p20"/>
          <p:cNvSpPr/>
          <p:nvPr/>
        </p:nvSpPr>
        <p:spPr>
          <a:xfrm>
            <a:off x="2627787" y="1173883"/>
            <a:ext cx="15843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Main idea 2</a:t>
            </a:r>
            <a:endParaRPr sz="1100"/>
          </a:p>
        </p:txBody>
      </p:sp>
      <p:sp>
        <p:nvSpPr>
          <p:cNvPr id="152" name="Google Shape;152;p20"/>
          <p:cNvSpPr/>
          <p:nvPr/>
        </p:nvSpPr>
        <p:spPr>
          <a:xfrm>
            <a:off x="5268385" y="1173883"/>
            <a:ext cx="15843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Main idea 3</a:t>
            </a:r>
            <a:endParaRPr sz="1100"/>
          </a:p>
        </p:txBody>
      </p:sp>
      <p:sp>
        <p:nvSpPr>
          <p:cNvPr id="153" name="Google Shape;153;p20"/>
          <p:cNvSpPr/>
          <p:nvPr/>
        </p:nvSpPr>
        <p:spPr>
          <a:xfrm>
            <a:off x="7236298" y="1159456"/>
            <a:ext cx="15843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Main idea 4</a:t>
            </a:r>
            <a:endParaRPr sz="1100"/>
          </a:p>
        </p:txBody>
      </p:sp>
      <p:cxnSp>
        <p:nvCxnSpPr>
          <p:cNvPr id="154" name="Google Shape;154;p20"/>
          <p:cNvCxnSpPr>
            <a:endCxn id="155" idx="0"/>
          </p:cNvCxnSpPr>
          <p:nvPr/>
        </p:nvCxnSpPr>
        <p:spPr>
          <a:xfrm flipH="1">
            <a:off x="437943" y="1714031"/>
            <a:ext cx="317400" cy="722400"/>
          </a:xfrm>
          <a:prstGeom prst="straightConnector1">
            <a:avLst/>
          </a:prstGeom>
          <a:noFill/>
          <a:ln cap="flat" cmpd="sng" w="9525">
            <a:solidFill>
              <a:srgbClr val="4A7DBA"/>
            </a:solidFill>
            <a:prstDash val="solid"/>
            <a:round/>
            <a:headEnd len="sm" w="sm" type="none"/>
            <a:tailEnd len="med" w="med" type="stealth"/>
          </a:ln>
        </p:spPr>
      </p:cxnSp>
      <p:cxnSp>
        <p:nvCxnSpPr>
          <p:cNvPr id="156" name="Google Shape;156;p20"/>
          <p:cNvCxnSpPr/>
          <p:nvPr/>
        </p:nvCxnSpPr>
        <p:spPr>
          <a:xfrm flipH="1">
            <a:off x="2670838" y="1713943"/>
            <a:ext cx="216000" cy="486000"/>
          </a:xfrm>
          <a:prstGeom prst="straightConnector1">
            <a:avLst/>
          </a:prstGeom>
          <a:noFill/>
          <a:ln cap="flat" cmpd="sng" w="9525">
            <a:solidFill>
              <a:srgbClr val="4A7DBA"/>
            </a:solidFill>
            <a:prstDash val="solid"/>
            <a:round/>
            <a:headEnd len="sm" w="sm" type="none"/>
            <a:tailEnd len="med" w="med" type="stealth"/>
          </a:ln>
        </p:spPr>
      </p:cxnSp>
      <p:cxnSp>
        <p:nvCxnSpPr>
          <p:cNvPr id="157" name="Google Shape;157;p20"/>
          <p:cNvCxnSpPr/>
          <p:nvPr/>
        </p:nvCxnSpPr>
        <p:spPr>
          <a:xfrm>
            <a:off x="1284785" y="1713955"/>
            <a:ext cx="0" cy="543900"/>
          </a:xfrm>
          <a:prstGeom prst="straightConnector1">
            <a:avLst/>
          </a:prstGeom>
          <a:noFill/>
          <a:ln cap="flat" cmpd="sng" w="9525">
            <a:solidFill>
              <a:srgbClr val="4A7DBA"/>
            </a:solidFill>
            <a:prstDash val="solid"/>
            <a:round/>
            <a:headEnd len="sm" w="sm" type="none"/>
            <a:tailEnd len="med" w="med" type="stealth"/>
          </a:ln>
        </p:spPr>
      </p:cxnSp>
      <p:cxnSp>
        <p:nvCxnSpPr>
          <p:cNvPr id="158" name="Google Shape;158;p20"/>
          <p:cNvCxnSpPr/>
          <p:nvPr/>
        </p:nvCxnSpPr>
        <p:spPr>
          <a:xfrm>
            <a:off x="3995938" y="1713944"/>
            <a:ext cx="72000" cy="542400"/>
          </a:xfrm>
          <a:prstGeom prst="straightConnector1">
            <a:avLst/>
          </a:prstGeom>
          <a:noFill/>
          <a:ln cap="flat" cmpd="sng" w="9525">
            <a:solidFill>
              <a:srgbClr val="4A7DBA"/>
            </a:solidFill>
            <a:prstDash val="solid"/>
            <a:round/>
            <a:headEnd len="sm" w="sm" type="none"/>
            <a:tailEnd len="med" w="med" type="stealth"/>
          </a:ln>
        </p:spPr>
      </p:cxnSp>
      <p:cxnSp>
        <p:nvCxnSpPr>
          <p:cNvPr id="159" name="Google Shape;159;p20"/>
          <p:cNvCxnSpPr>
            <a:stCxn id="151" idx="2"/>
            <a:endCxn id="160" idx="0"/>
          </p:cNvCxnSpPr>
          <p:nvPr/>
        </p:nvCxnSpPr>
        <p:spPr>
          <a:xfrm>
            <a:off x="3419937" y="1713883"/>
            <a:ext cx="72000" cy="1014900"/>
          </a:xfrm>
          <a:prstGeom prst="straightConnector1">
            <a:avLst/>
          </a:prstGeom>
          <a:noFill/>
          <a:ln cap="flat" cmpd="sng" w="9525">
            <a:solidFill>
              <a:srgbClr val="4A7DBA"/>
            </a:solidFill>
            <a:prstDash val="solid"/>
            <a:round/>
            <a:headEnd len="sm" w="sm" type="none"/>
            <a:tailEnd len="med" w="med" type="stealth"/>
          </a:ln>
        </p:spPr>
      </p:cxnSp>
      <p:cxnSp>
        <p:nvCxnSpPr>
          <p:cNvPr id="161" name="Google Shape;161;p20"/>
          <p:cNvCxnSpPr/>
          <p:nvPr/>
        </p:nvCxnSpPr>
        <p:spPr>
          <a:xfrm>
            <a:off x="1803508" y="1709357"/>
            <a:ext cx="144000" cy="1205400"/>
          </a:xfrm>
          <a:prstGeom prst="straightConnector1">
            <a:avLst/>
          </a:prstGeom>
          <a:noFill/>
          <a:ln cap="flat" cmpd="sng" w="9525">
            <a:solidFill>
              <a:srgbClr val="4A7DBA"/>
            </a:solidFill>
            <a:prstDash val="solid"/>
            <a:round/>
            <a:headEnd len="sm" w="sm" type="none"/>
            <a:tailEnd len="med" w="med" type="stealth"/>
          </a:ln>
        </p:spPr>
      </p:cxnSp>
      <p:cxnSp>
        <p:nvCxnSpPr>
          <p:cNvPr id="162" name="Google Shape;162;p20"/>
          <p:cNvCxnSpPr>
            <a:endCxn id="163" idx="0"/>
          </p:cNvCxnSpPr>
          <p:nvPr/>
        </p:nvCxnSpPr>
        <p:spPr>
          <a:xfrm flipH="1">
            <a:off x="6384473" y="1709195"/>
            <a:ext cx="275700" cy="1427100"/>
          </a:xfrm>
          <a:prstGeom prst="straightConnector1">
            <a:avLst/>
          </a:prstGeom>
          <a:noFill/>
          <a:ln cap="flat" cmpd="sng" w="9525">
            <a:solidFill>
              <a:srgbClr val="4A7DBA"/>
            </a:solidFill>
            <a:prstDash val="solid"/>
            <a:round/>
            <a:headEnd len="sm" w="sm" type="none"/>
            <a:tailEnd len="med" w="med" type="stealth"/>
          </a:ln>
        </p:spPr>
      </p:cxnSp>
      <p:cxnSp>
        <p:nvCxnSpPr>
          <p:cNvPr id="164" name="Google Shape;164;p20"/>
          <p:cNvCxnSpPr>
            <a:stCxn id="152" idx="2"/>
          </p:cNvCxnSpPr>
          <p:nvPr/>
        </p:nvCxnSpPr>
        <p:spPr>
          <a:xfrm>
            <a:off x="6060535" y="1713883"/>
            <a:ext cx="0" cy="666300"/>
          </a:xfrm>
          <a:prstGeom prst="straightConnector1">
            <a:avLst/>
          </a:prstGeom>
          <a:noFill/>
          <a:ln cap="flat" cmpd="sng" w="9525">
            <a:solidFill>
              <a:srgbClr val="4A7DBA"/>
            </a:solidFill>
            <a:prstDash val="solid"/>
            <a:round/>
            <a:headEnd len="sm" w="sm" type="none"/>
            <a:tailEnd len="med" w="med" type="stealth"/>
          </a:ln>
        </p:spPr>
      </p:cxnSp>
      <p:cxnSp>
        <p:nvCxnSpPr>
          <p:cNvPr id="165" name="Google Shape;165;p20"/>
          <p:cNvCxnSpPr/>
          <p:nvPr/>
        </p:nvCxnSpPr>
        <p:spPr>
          <a:xfrm flipH="1">
            <a:off x="5268408" y="1696832"/>
            <a:ext cx="216000" cy="486000"/>
          </a:xfrm>
          <a:prstGeom prst="straightConnector1">
            <a:avLst/>
          </a:prstGeom>
          <a:noFill/>
          <a:ln cap="flat" cmpd="sng" w="9525">
            <a:solidFill>
              <a:srgbClr val="4A7DBA"/>
            </a:solidFill>
            <a:prstDash val="solid"/>
            <a:round/>
            <a:headEnd len="sm" w="sm" type="none"/>
            <a:tailEnd len="med" w="med" type="stealth"/>
          </a:ln>
        </p:spPr>
      </p:cxnSp>
      <p:cxnSp>
        <p:nvCxnSpPr>
          <p:cNvPr id="166" name="Google Shape;166;p20"/>
          <p:cNvCxnSpPr/>
          <p:nvPr/>
        </p:nvCxnSpPr>
        <p:spPr>
          <a:xfrm>
            <a:off x="8532442" y="1689849"/>
            <a:ext cx="72000" cy="554100"/>
          </a:xfrm>
          <a:prstGeom prst="straightConnector1">
            <a:avLst/>
          </a:prstGeom>
          <a:noFill/>
          <a:ln cap="flat" cmpd="sng" w="9525">
            <a:solidFill>
              <a:srgbClr val="4A7DBA"/>
            </a:solidFill>
            <a:prstDash val="solid"/>
            <a:round/>
            <a:headEnd len="sm" w="sm" type="none"/>
            <a:tailEnd len="med" w="med" type="stealth"/>
          </a:ln>
        </p:spPr>
      </p:cxnSp>
      <p:cxnSp>
        <p:nvCxnSpPr>
          <p:cNvPr id="167" name="Google Shape;167;p20"/>
          <p:cNvCxnSpPr/>
          <p:nvPr/>
        </p:nvCxnSpPr>
        <p:spPr>
          <a:xfrm flipH="1">
            <a:off x="7848075" y="1704749"/>
            <a:ext cx="72300" cy="1209900"/>
          </a:xfrm>
          <a:prstGeom prst="straightConnector1">
            <a:avLst/>
          </a:prstGeom>
          <a:noFill/>
          <a:ln cap="flat" cmpd="sng" w="9525">
            <a:solidFill>
              <a:srgbClr val="4A7DBA"/>
            </a:solidFill>
            <a:prstDash val="solid"/>
            <a:round/>
            <a:headEnd len="sm" w="sm" type="none"/>
            <a:tailEnd len="med" w="med" type="stealth"/>
          </a:ln>
        </p:spPr>
      </p:cxnSp>
      <p:cxnSp>
        <p:nvCxnSpPr>
          <p:cNvPr id="168" name="Google Shape;168;p20"/>
          <p:cNvCxnSpPr/>
          <p:nvPr/>
        </p:nvCxnSpPr>
        <p:spPr>
          <a:xfrm flipH="1">
            <a:off x="7236321" y="1713942"/>
            <a:ext cx="216000" cy="828900"/>
          </a:xfrm>
          <a:prstGeom prst="straightConnector1">
            <a:avLst/>
          </a:prstGeom>
          <a:noFill/>
          <a:ln cap="flat" cmpd="sng" w="9525">
            <a:solidFill>
              <a:srgbClr val="4A7DBA"/>
            </a:solidFill>
            <a:prstDash val="solid"/>
            <a:round/>
            <a:headEnd len="sm" w="sm" type="none"/>
            <a:tailEnd len="med" w="med" type="stealth"/>
          </a:ln>
        </p:spPr>
      </p:cxnSp>
      <p:sp>
        <p:nvSpPr>
          <p:cNvPr id="169" name="Google Shape;169;p20"/>
          <p:cNvSpPr/>
          <p:nvPr/>
        </p:nvSpPr>
        <p:spPr>
          <a:xfrm>
            <a:off x="1092190" y="303509"/>
            <a:ext cx="6959700" cy="5400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ctr">
              <a:spcBef>
                <a:spcPts val="0"/>
              </a:spcBef>
              <a:spcAft>
                <a:spcPts val="0"/>
              </a:spcAft>
              <a:buNone/>
            </a:pPr>
            <a:r>
              <a:rPr lang="en-GB" sz="1400">
                <a:solidFill>
                  <a:srgbClr val="000000"/>
                </a:solidFill>
                <a:latin typeface="Calibri"/>
                <a:ea typeface="Calibri"/>
                <a:cs typeface="Calibri"/>
                <a:sym typeface="Calibri"/>
              </a:rPr>
              <a:t>Chapter theme / topic</a:t>
            </a:r>
            <a:endParaRPr sz="1100"/>
          </a:p>
        </p:txBody>
      </p:sp>
      <p:cxnSp>
        <p:nvCxnSpPr>
          <p:cNvPr id="170" name="Google Shape;170;p20"/>
          <p:cNvCxnSpPr/>
          <p:nvPr/>
        </p:nvCxnSpPr>
        <p:spPr>
          <a:xfrm flipH="1">
            <a:off x="1331660" y="843559"/>
            <a:ext cx="144000" cy="315900"/>
          </a:xfrm>
          <a:prstGeom prst="straightConnector1">
            <a:avLst/>
          </a:prstGeom>
          <a:noFill/>
          <a:ln cap="flat" cmpd="sng" w="9525">
            <a:solidFill>
              <a:srgbClr val="4A7DBA"/>
            </a:solidFill>
            <a:prstDash val="solid"/>
            <a:round/>
            <a:headEnd len="sm" w="sm" type="none"/>
            <a:tailEnd len="med" w="med" type="stealth"/>
          </a:ln>
        </p:spPr>
      </p:cxnSp>
      <p:cxnSp>
        <p:nvCxnSpPr>
          <p:cNvPr id="171" name="Google Shape;171;p20"/>
          <p:cNvCxnSpPr/>
          <p:nvPr/>
        </p:nvCxnSpPr>
        <p:spPr>
          <a:xfrm>
            <a:off x="3491880" y="856958"/>
            <a:ext cx="0" cy="315900"/>
          </a:xfrm>
          <a:prstGeom prst="straightConnector1">
            <a:avLst/>
          </a:prstGeom>
          <a:noFill/>
          <a:ln cap="flat" cmpd="sng" w="9525">
            <a:solidFill>
              <a:srgbClr val="4A7DBA"/>
            </a:solidFill>
            <a:prstDash val="solid"/>
            <a:round/>
            <a:headEnd len="sm" w="sm" type="none"/>
            <a:tailEnd len="med" w="med" type="stealth"/>
          </a:ln>
        </p:spPr>
      </p:cxnSp>
      <p:cxnSp>
        <p:nvCxnSpPr>
          <p:cNvPr id="172" name="Google Shape;172;p20"/>
          <p:cNvCxnSpPr/>
          <p:nvPr/>
        </p:nvCxnSpPr>
        <p:spPr>
          <a:xfrm>
            <a:off x="6006467" y="858716"/>
            <a:ext cx="54000" cy="315900"/>
          </a:xfrm>
          <a:prstGeom prst="straightConnector1">
            <a:avLst/>
          </a:prstGeom>
          <a:noFill/>
          <a:ln cap="flat" cmpd="sng" w="9525">
            <a:solidFill>
              <a:srgbClr val="4A7DBA"/>
            </a:solidFill>
            <a:prstDash val="solid"/>
            <a:round/>
            <a:headEnd len="sm" w="sm" type="none"/>
            <a:tailEnd len="med" w="med" type="stealth"/>
          </a:ln>
        </p:spPr>
      </p:cxnSp>
      <p:cxnSp>
        <p:nvCxnSpPr>
          <p:cNvPr id="173" name="Google Shape;173;p20"/>
          <p:cNvCxnSpPr/>
          <p:nvPr/>
        </p:nvCxnSpPr>
        <p:spPr>
          <a:xfrm>
            <a:off x="7812362" y="843559"/>
            <a:ext cx="108000" cy="315900"/>
          </a:xfrm>
          <a:prstGeom prst="straightConnector1">
            <a:avLst/>
          </a:prstGeom>
          <a:noFill/>
          <a:ln cap="flat" cmpd="sng" w="9525">
            <a:solidFill>
              <a:srgbClr val="4A7DBA"/>
            </a:solidFill>
            <a:prstDash val="solid"/>
            <a:round/>
            <a:headEnd len="sm" w="sm" type="none"/>
            <a:tailEnd len="med" w="med" type="stealth"/>
          </a:ln>
        </p:spPr>
      </p:cxnSp>
      <p:sp>
        <p:nvSpPr>
          <p:cNvPr id="155" name="Google Shape;155;p20"/>
          <p:cNvSpPr/>
          <p:nvPr/>
        </p:nvSpPr>
        <p:spPr>
          <a:xfrm>
            <a:off x="113943" y="2436431"/>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A</a:t>
            </a:r>
            <a:endParaRPr sz="1100"/>
          </a:p>
        </p:txBody>
      </p:sp>
      <p:sp>
        <p:nvSpPr>
          <p:cNvPr id="174" name="Google Shape;174;p20"/>
          <p:cNvSpPr/>
          <p:nvPr/>
        </p:nvSpPr>
        <p:spPr>
          <a:xfrm>
            <a:off x="1007606" y="2248952"/>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B</a:t>
            </a:r>
            <a:endParaRPr sz="1100"/>
          </a:p>
        </p:txBody>
      </p:sp>
      <p:sp>
        <p:nvSpPr>
          <p:cNvPr id="175" name="Google Shape;175;p20"/>
          <p:cNvSpPr/>
          <p:nvPr/>
        </p:nvSpPr>
        <p:spPr>
          <a:xfrm>
            <a:off x="1655676" y="2914651"/>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C</a:t>
            </a:r>
            <a:endParaRPr sz="1100"/>
          </a:p>
        </p:txBody>
      </p:sp>
      <p:sp>
        <p:nvSpPr>
          <p:cNvPr id="176" name="Google Shape;176;p20"/>
          <p:cNvSpPr/>
          <p:nvPr/>
        </p:nvSpPr>
        <p:spPr>
          <a:xfrm>
            <a:off x="2303750" y="2214415"/>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D</a:t>
            </a:r>
            <a:endParaRPr sz="1100"/>
          </a:p>
        </p:txBody>
      </p:sp>
      <p:sp>
        <p:nvSpPr>
          <p:cNvPr id="160" name="Google Shape;160;p20"/>
          <p:cNvSpPr/>
          <p:nvPr/>
        </p:nvSpPr>
        <p:spPr>
          <a:xfrm>
            <a:off x="3167846" y="2728774"/>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E</a:t>
            </a:r>
            <a:endParaRPr sz="1100"/>
          </a:p>
        </p:txBody>
      </p:sp>
      <p:sp>
        <p:nvSpPr>
          <p:cNvPr id="177" name="Google Shape;177;p20"/>
          <p:cNvSpPr/>
          <p:nvPr/>
        </p:nvSpPr>
        <p:spPr>
          <a:xfrm>
            <a:off x="3743910" y="2273527"/>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F</a:t>
            </a:r>
            <a:endParaRPr sz="1100"/>
          </a:p>
        </p:txBody>
      </p:sp>
      <p:sp>
        <p:nvSpPr>
          <p:cNvPr id="178" name="Google Shape;178;p20"/>
          <p:cNvSpPr/>
          <p:nvPr/>
        </p:nvSpPr>
        <p:spPr>
          <a:xfrm>
            <a:off x="4891320" y="2236944"/>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G</a:t>
            </a:r>
            <a:endParaRPr sz="1100"/>
          </a:p>
        </p:txBody>
      </p:sp>
      <p:sp>
        <p:nvSpPr>
          <p:cNvPr id="179" name="Google Shape;179;p20"/>
          <p:cNvSpPr/>
          <p:nvPr/>
        </p:nvSpPr>
        <p:spPr>
          <a:xfrm>
            <a:off x="5736438" y="2428598"/>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H</a:t>
            </a:r>
            <a:endParaRPr sz="1100"/>
          </a:p>
        </p:txBody>
      </p:sp>
      <p:sp>
        <p:nvSpPr>
          <p:cNvPr id="163" name="Google Shape;163;p20"/>
          <p:cNvSpPr/>
          <p:nvPr/>
        </p:nvSpPr>
        <p:spPr>
          <a:xfrm>
            <a:off x="6060473" y="3136295"/>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I</a:t>
            </a:r>
            <a:endParaRPr sz="1100"/>
          </a:p>
        </p:txBody>
      </p:sp>
      <p:sp>
        <p:nvSpPr>
          <p:cNvPr id="180" name="Google Shape;180;p20"/>
          <p:cNvSpPr/>
          <p:nvPr/>
        </p:nvSpPr>
        <p:spPr>
          <a:xfrm>
            <a:off x="6800723" y="2585619"/>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J</a:t>
            </a:r>
            <a:endParaRPr sz="1100"/>
          </a:p>
        </p:txBody>
      </p:sp>
      <p:sp>
        <p:nvSpPr>
          <p:cNvPr id="181" name="Google Shape;181;p20"/>
          <p:cNvSpPr/>
          <p:nvPr/>
        </p:nvSpPr>
        <p:spPr>
          <a:xfrm>
            <a:off x="7524161" y="3000096"/>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K</a:t>
            </a:r>
            <a:endParaRPr sz="1100"/>
          </a:p>
        </p:txBody>
      </p:sp>
      <p:sp>
        <p:nvSpPr>
          <p:cNvPr id="182" name="Google Shape;182;p20"/>
          <p:cNvSpPr/>
          <p:nvPr/>
        </p:nvSpPr>
        <p:spPr>
          <a:xfrm>
            <a:off x="8208405" y="2285442"/>
            <a:ext cx="648000" cy="37170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ctr" bIns="33825" lIns="67675" spcFirstLastPara="1" rIns="67675" wrap="square" tIns="33825">
            <a:noAutofit/>
          </a:bodyPr>
          <a:lstStyle/>
          <a:p>
            <a:pPr indent="0" lvl="0" marL="0" marR="0" rtl="0" algn="l">
              <a:spcBef>
                <a:spcPts val="0"/>
              </a:spcBef>
              <a:spcAft>
                <a:spcPts val="0"/>
              </a:spcAft>
              <a:buNone/>
            </a:pPr>
            <a:r>
              <a:rPr lang="en-GB" sz="800">
                <a:solidFill>
                  <a:srgbClr val="000000"/>
                </a:solidFill>
                <a:latin typeface="Calibri"/>
                <a:ea typeface="Calibri"/>
                <a:cs typeface="Calibri"/>
                <a:sym typeface="Calibri"/>
              </a:rPr>
              <a:t>Specific detail L</a:t>
            </a:r>
            <a:endParaRPr sz="1100"/>
          </a:p>
        </p:txBody>
      </p:sp>
      <p:sp>
        <p:nvSpPr>
          <p:cNvPr id="183" name="Google Shape;183;p20"/>
          <p:cNvSpPr/>
          <p:nvPr/>
        </p:nvSpPr>
        <p:spPr>
          <a:xfrm>
            <a:off x="3630105" y="3610959"/>
            <a:ext cx="1886100" cy="1116000"/>
          </a:xfrm>
          <a:prstGeom prst="ellipse">
            <a:avLst/>
          </a:prstGeom>
          <a:noFill/>
          <a:ln cap="flat" cmpd="sng" w="57150">
            <a:solidFill>
              <a:srgbClr val="7030A0"/>
            </a:solidFill>
            <a:prstDash val="solid"/>
            <a:round/>
            <a:headEnd len="sm" w="sm" type="none"/>
            <a:tailEnd len="sm" w="sm" type="none"/>
          </a:ln>
        </p:spPr>
        <p:txBody>
          <a:bodyPr anchorCtr="0" anchor="ctr" bIns="17150" lIns="34275" spcFirstLastPara="1" rIns="34275" wrap="square" tIns="17150">
            <a:noAutofit/>
          </a:bodyPr>
          <a:lstStyle/>
          <a:p>
            <a:pPr indent="0" lvl="0" marL="0" marR="0" rtl="0" algn="ctr">
              <a:spcBef>
                <a:spcPts val="0"/>
              </a:spcBef>
              <a:spcAft>
                <a:spcPts val="0"/>
              </a:spcAft>
              <a:buNone/>
            </a:pPr>
            <a:r>
              <a:rPr lang="en-GB" sz="2300">
                <a:solidFill>
                  <a:srgbClr val="000000"/>
                </a:solidFill>
                <a:latin typeface="Calibri"/>
                <a:ea typeface="Calibri"/>
                <a:cs typeface="Calibri"/>
                <a:sym typeface="Calibri"/>
              </a:rPr>
              <a:t>Link Two</a:t>
            </a:r>
            <a:r>
              <a:rPr lang="en-GB" sz="2300">
                <a:solidFill>
                  <a:srgbClr val="FFFFFF"/>
                </a:solidFill>
                <a:latin typeface="Calibri"/>
                <a:ea typeface="Calibri"/>
                <a:cs typeface="Calibri"/>
                <a:sym typeface="Calibri"/>
              </a:rPr>
              <a:t> </a:t>
            </a:r>
            <a:endParaRPr sz="1100"/>
          </a:p>
        </p:txBody>
      </p:sp>
      <p:sp>
        <p:nvSpPr>
          <p:cNvPr id="184" name="Google Shape;184;p20"/>
          <p:cNvSpPr/>
          <p:nvPr/>
        </p:nvSpPr>
        <p:spPr>
          <a:xfrm>
            <a:off x="1000665" y="3614214"/>
            <a:ext cx="1886100" cy="1116000"/>
          </a:xfrm>
          <a:prstGeom prst="ellipse">
            <a:avLst/>
          </a:prstGeom>
          <a:noFill/>
          <a:ln cap="flat" cmpd="sng" w="57150">
            <a:solidFill>
              <a:srgbClr val="7030A0"/>
            </a:solidFill>
            <a:prstDash val="solid"/>
            <a:round/>
            <a:headEnd len="sm" w="sm" type="none"/>
            <a:tailEnd len="sm" w="sm" type="none"/>
          </a:ln>
        </p:spPr>
        <p:txBody>
          <a:bodyPr anchorCtr="0" anchor="ctr" bIns="17150" lIns="34275" spcFirstLastPara="1" rIns="34275" wrap="square" tIns="17150">
            <a:noAutofit/>
          </a:bodyPr>
          <a:lstStyle/>
          <a:p>
            <a:pPr indent="0" lvl="0" marL="0" marR="0" rtl="0" algn="ctr">
              <a:spcBef>
                <a:spcPts val="0"/>
              </a:spcBef>
              <a:spcAft>
                <a:spcPts val="0"/>
              </a:spcAft>
              <a:buNone/>
            </a:pPr>
            <a:r>
              <a:rPr lang="en-GB" sz="2300">
                <a:solidFill>
                  <a:srgbClr val="000000"/>
                </a:solidFill>
                <a:latin typeface="Calibri"/>
                <a:ea typeface="Calibri"/>
                <a:cs typeface="Calibri"/>
                <a:sym typeface="Calibri"/>
              </a:rPr>
              <a:t>Link One</a:t>
            </a:r>
            <a:r>
              <a:rPr lang="en-GB" sz="2300">
                <a:solidFill>
                  <a:srgbClr val="FFFFFF"/>
                </a:solidFill>
                <a:latin typeface="Calibri"/>
                <a:ea typeface="Calibri"/>
                <a:cs typeface="Calibri"/>
                <a:sym typeface="Calibri"/>
              </a:rPr>
              <a:t> </a:t>
            </a:r>
            <a:endParaRPr sz="1100"/>
          </a:p>
        </p:txBody>
      </p:sp>
      <p:sp>
        <p:nvSpPr>
          <p:cNvPr id="185" name="Google Shape;185;p20"/>
          <p:cNvSpPr/>
          <p:nvPr/>
        </p:nvSpPr>
        <p:spPr>
          <a:xfrm>
            <a:off x="6165640" y="3508049"/>
            <a:ext cx="1886100" cy="1116000"/>
          </a:xfrm>
          <a:prstGeom prst="ellipse">
            <a:avLst/>
          </a:prstGeom>
          <a:noFill/>
          <a:ln cap="flat" cmpd="sng" w="57150">
            <a:solidFill>
              <a:srgbClr val="7030A0"/>
            </a:solidFill>
            <a:prstDash val="solid"/>
            <a:round/>
            <a:headEnd len="sm" w="sm" type="none"/>
            <a:tailEnd len="sm" w="sm" type="none"/>
          </a:ln>
        </p:spPr>
        <p:txBody>
          <a:bodyPr anchorCtr="0" anchor="ctr" bIns="17150" lIns="34275" spcFirstLastPara="1" rIns="34275" wrap="square" tIns="17150">
            <a:noAutofit/>
          </a:bodyPr>
          <a:lstStyle/>
          <a:p>
            <a:pPr indent="0" lvl="0" marL="0" marR="0" rtl="0" algn="ctr">
              <a:spcBef>
                <a:spcPts val="0"/>
              </a:spcBef>
              <a:spcAft>
                <a:spcPts val="0"/>
              </a:spcAft>
              <a:buNone/>
            </a:pPr>
            <a:r>
              <a:rPr lang="en-GB" sz="2300">
                <a:solidFill>
                  <a:srgbClr val="000000"/>
                </a:solidFill>
                <a:latin typeface="Calibri"/>
                <a:ea typeface="Calibri"/>
                <a:cs typeface="Calibri"/>
                <a:sym typeface="Calibri"/>
              </a:rPr>
              <a:t>Link Three</a:t>
            </a:r>
            <a:r>
              <a:rPr lang="en-GB" sz="2300">
                <a:solidFill>
                  <a:srgbClr val="FFFFFF"/>
                </a:solidFill>
                <a:latin typeface="Calibri"/>
                <a:ea typeface="Calibri"/>
                <a:cs typeface="Calibri"/>
                <a:sym typeface="Calibri"/>
              </a:rPr>
              <a:t> </a:t>
            </a:r>
            <a:endParaRPr sz="1100"/>
          </a:p>
        </p:txBody>
      </p:sp>
      <p:cxnSp>
        <p:nvCxnSpPr>
          <p:cNvPr id="186" name="Google Shape;186;p20"/>
          <p:cNvCxnSpPr/>
          <p:nvPr/>
        </p:nvCxnSpPr>
        <p:spPr>
          <a:xfrm>
            <a:off x="4211965" y="2645282"/>
            <a:ext cx="282900" cy="965700"/>
          </a:xfrm>
          <a:prstGeom prst="straightConnector1">
            <a:avLst/>
          </a:prstGeom>
          <a:noFill/>
          <a:ln cap="flat" cmpd="sng" w="28575">
            <a:solidFill>
              <a:srgbClr val="7030A0"/>
            </a:solidFill>
            <a:prstDash val="solid"/>
            <a:round/>
            <a:headEnd len="sm" w="sm" type="none"/>
            <a:tailEnd len="med" w="med" type="stealth"/>
          </a:ln>
        </p:spPr>
      </p:cxnSp>
      <p:cxnSp>
        <p:nvCxnSpPr>
          <p:cNvPr id="187" name="Google Shape;187;p20"/>
          <p:cNvCxnSpPr/>
          <p:nvPr/>
        </p:nvCxnSpPr>
        <p:spPr>
          <a:xfrm>
            <a:off x="1313639" y="2632338"/>
            <a:ext cx="342000" cy="875700"/>
          </a:xfrm>
          <a:prstGeom prst="straightConnector1">
            <a:avLst/>
          </a:prstGeom>
          <a:noFill/>
          <a:ln cap="flat" cmpd="sng" w="28575">
            <a:solidFill>
              <a:srgbClr val="7030A0"/>
            </a:solidFill>
            <a:prstDash val="solid"/>
            <a:round/>
            <a:headEnd len="sm" w="sm" type="none"/>
            <a:tailEnd len="med" w="med" type="stealth"/>
          </a:ln>
        </p:spPr>
      </p:cxnSp>
      <p:cxnSp>
        <p:nvCxnSpPr>
          <p:cNvPr id="188" name="Google Shape;188;p20"/>
          <p:cNvCxnSpPr/>
          <p:nvPr/>
        </p:nvCxnSpPr>
        <p:spPr>
          <a:xfrm flipH="1">
            <a:off x="8005554" y="2690762"/>
            <a:ext cx="560100" cy="1205400"/>
          </a:xfrm>
          <a:prstGeom prst="straightConnector1">
            <a:avLst/>
          </a:prstGeom>
          <a:noFill/>
          <a:ln cap="flat" cmpd="sng" w="28575">
            <a:solidFill>
              <a:srgbClr val="7030A0"/>
            </a:solidFill>
            <a:prstDash val="solid"/>
            <a:round/>
            <a:headEnd len="sm" w="sm" type="none"/>
            <a:tailEnd len="med" w="med" type="stealth"/>
          </a:ln>
        </p:spPr>
      </p:cxnSp>
      <p:sp>
        <p:nvSpPr>
          <p:cNvPr id="189" name="Google Shape;189;p20"/>
          <p:cNvSpPr/>
          <p:nvPr/>
        </p:nvSpPr>
        <p:spPr>
          <a:xfrm>
            <a:off x="5736440" y="4736660"/>
            <a:ext cx="3252000" cy="276900"/>
          </a:xfrm>
          <a:prstGeom prst="rect">
            <a:avLst/>
          </a:prstGeom>
          <a:noFill/>
          <a:ln cap="flat" cmpd="sng" w="9525">
            <a:solidFill>
              <a:srgbClr val="FF0000"/>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b="1" lang="en-GB" sz="1400">
                <a:solidFill>
                  <a:srgbClr val="FF0000"/>
                </a:solidFill>
                <a:latin typeface="Calibri"/>
                <a:ea typeface="Calibri"/>
                <a:cs typeface="Calibri"/>
                <a:sym typeface="Calibri"/>
              </a:rPr>
              <a:t>Flexibility of Thinking:  Making Connections</a:t>
            </a:r>
            <a:endParaRPr sz="11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5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6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1"/>
          <p:cNvSpPr txBox="1"/>
          <p:nvPr/>
        </p:nvSpPr>
        <p:spPr>
          <a:xfrm>
            <a:off x="233013" y="528782"/>
            <a:ext cx="4693500" cy="1360800"/>
          </a:xfrm>
          <a:prstGeom prst="rect">
            <a:avLst/>
          </a:prstGeom>
          <a:gradFill>
            <a:gsLst>
              <a:gs pos="0">
                <a:srgbClr val="FFBB82"/>
              </a:gs>
              <a:gs pos="35000">
                <a:srgbClr val="FFCFA8"/>
              </a:gs>
              <a:gs pos="100000">
                <a:srgbClr val="FFEBD9"/>
              </a:gs>
            </a:gsLst>
            <a:lin ang="16200038" scaled="0"/>
          </a:gradFill>
          <a:ln cap="flat" cmpd="sng" w="9525">
            <a:solidFill>
              <a:srgbClr val="F5913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900" u="sng">
                <a:solidFill>
                  <a:schemeClr val="dk1"/>
                </a:solidFill>
                <a:latin typeface="Calibri"/>
                <a:ea typeface="Calibri"/>
                <a:cs typeface="Calibri"/>
                <a:sym typeface="Calibri"/>
              </a:rPr>
              <a:t>Questions that unlock thinking</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rPr b="1" lang="en-GB" sz="700">
                <a:solidFill>
                  <a:schemeClr val="dk1"/>
                </a:solidFill>
                <a:latin typeface="Calibri"/>
                <a:ea typeface="Calibri"/>
                <a:cs typeface="Calibri"/>
                <a:sym typeface="Calibri"/>
              </a:rPr>
              <a:t>Explanation</a:t>
            </a:r>
            <a:r>
              <a:rPr lang="en-GB" sz="700">
                <a:solidFill>
                  <a:schemeClr val="dk1"/>
                </a:solidFill>
                <a:latin typeface="Calibri"/>
                <a:ea typeface="Calibri"/>
                <a:cs typeface="Calibri"/>
                <a:sym typeface="Calibri"/>
              </a:rPr>
              <a:t> – Why might that be the case? How would we know that? Who might be responsible for…?</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Hypothetical</a:t>
            </a:r>
            <a:r>
              <a:rPr lang="en-GB" sz="700">
                <a:solidFill>
                  <a:schemeClr val="dk1"/>
                </a:solidFill>
                <a:latin typeface="Calibri"/>
                <a:ea typeface="Calibri"/>
                <a:cs typeface="Calibri"/>
                <a:sym typeface="Calibri"/>
              </a:rPr>
              <a:t> – What might happen if…? What would be the possible benefits/impact of X?</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Evidence - </a:t>
            </a:r>
            <a:r>
              <a:rPr lang="en-GB" sz="700">
                <a:solidFill>
                  <a:schemeClr val="dk1"/>
                </a:solidFill>
                <a:latin typeface="Calibri"/>
                <a:ea typeface="Calibri"/>
                <a:cs typeface="Calibri"/>
                <a:sym typeface="Calibri"/>
              </a:rPr>
              <a:t>How do you know that? What evidence is there to support this view?</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Clarification</a:t>
            </a:r>
            <a:r>
              <a:rPr lang="en-GB" sz="700">
                <a:solidFill>
                  <a:schemeClr val="dk1"/>
                </a:solidFill>
                <a:latin typeface="Calibri"/>
                <a:ea typeface="Calibri"/>
                <a:cs typeface="Calibri"/>
                <a:sym typeface="Calibri"/>
              </a:rPr>
              <a:t> - Can you put that another way? Can you give me an example? Can you explain that term?</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Linking and extending</a:t>
            </a:r>
            <a:r>
              <a:rPr lang="en-GB" sz="700">
                <a:solidFill>
                  <a:schemeClr val="dk1"/>
                </a:solidFill>
                <a:latin typeface="Calibri"/>
                <a:ea typeface="Calibri"/>
                <a:cs typeface="Calibri"/>
                <a:sym typeface="Calibri"/>
              </a:rPr>
              <a:t> - Can you add to what X just said? How does this idea support/challenge what we explored earlier in the lesson?</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Summary and synthesis</a:t>
            </a:r>
            <a:r>
              <a:rPr lang="en-GB" sz="700">
                <a:solidFill>
                  <a:schemeClr val="dk1"/>
                </a:solidFill>
                <a:latin typeface="Calibri"/>
                <a:ea typeface="Calibri"/>
                <a:cs typeface="Calibri"/>
                <a:sym typeface="Calibri"/>
              </a:rPr>
              <a:t> – What remains unknown at this point? What else do we need to know or do to understand this better?</a:t>
            </a:r>
            <a:endParaRPr sz="500"/>
          </a:p>
          <a:p>
            <a:pPr indent="0" lvl="0" marL="0" marR="0" rtl="0" algn="l">
              <a:spcBef>
                <a:spcPts val="0"/>
              </a:spcBef>
              <a:spcAft>
                <a:spcPts val="0"/>
              </a:spcAft>
              <a:buNone/>
            </a:pPr>
            <a:r>
              <a:rPr b="1" lang="en-GB" sz="700">
                <a:solidFill>
                  <a:schemeClr val="dk1"/>
                </a:solidFill>
                <a:latin typeface="Calibri"/>
                <a:ea typeface="Calibri"/>
                <a:cs typeface="Calibri"/>
                <a:sym typeface="Calibri"/>
              </a:rPr>
              <a:t>Metacognition – </a:t>
            </a:r>
            <a:r>
              <a:rPr lang="en-GB" sz="700">
                <a:solidFill>
                  <a:schemeClr val="dk1"/>
                </a:solidFill>
                <a:latin typeface="Calibri"/>
                <a:ea typeface="Calibri"/>
                <a:cs typeface="Calibri"/>
                <a:sym typeface="Calibri"/>
              </a:rPr>
              <a:t>What was the most difficult part of that task?  How would you do it differently next time? How could you approach this question?</a:t>
            </a:r>
            <a:endParaRPr sz="500"/>
          </a:p>
        </p:txBody>
      </p:sp>
      <p:sp>
        <p:nvSpPr>
          <p:cNvPr id="196" name="Google Shape;196;p21"/>
          <p:cNvSpPr txBox="1"/>
          <p:nvPr/>
        </p:nvSpPr>
        <p:spPr>
          <a:xfrm>
            <a:off x="5086466" y="519726"/>
            <a:ext cx="3888600" cy="3738300"/>
          </a:xfrm>
          <a:prstGeom prst="rect">
            <a:avLst/>
          </a:prstGeom>
          <a:gradFill>
            <a:gsLst>
              <a:gs pos="0">
                <a:srgbClr val="9BE9FF"/>
              </a:gs>
              <a:gs pos="35000">
                <a:srgbClr val="B8F1FF"/>
              </a:gs>
              <a:gs pos="100000">
                <a:srgbClr val="E2FBFF"/>
              </a:gs>
            </a:gsLst>
            <a:lin ang="16200038" scaled="0"/>
          </a:gradFill>
          <a:ln cap="flat" cmpd="sng" w="9525">
            <a:solidFill>
              <a:srgbClr val="45A9C4"/>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ctr">
              <a:spcBef>
                <a:spcPts val="0"/>
              </a:spcBef>
              <a:spcAft>
                <a:spcPts val="0"/>
              </a:spcAft>
              <a:buNone/>
            </a:pPr>
            <a:r>
              <a:rPr b="1" lang="en-GB" sz="900" u="sng">
                <a:solidFill>
                  <a:srgbClr val="000000"/>
                </a:solidFill>
                <a:latin typeface="Calibri"/>
                <a:ea typeface="Calibri"/>
                <a:cs typeface="Calibri"/>
                <a:sym typeface="Calibri"/>
              </a:rPr>
              <a:t>The Thinking Hard Process</a:t>
            </a:r>
            <a:endParaRPr sz="500"/>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Knowledge and Understanding: </a:t>
            </a:r>
            <a:r>
              <a:rPr lang="en-GB" sz="700" u="sng">
                <a:solidFill>
                  <a:srgbClr val="000000"/>
                </a:solidFill>
                <a:latin typeface="Calibri"/>
                <a:ea typeface="Calibri"/>
                <a:cs typeface="Calibri"/>
                <a:sym typeface="Calibri"/>
              </a:rPr>
              <a:t>Reduce </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Reduce the key argument into a tweet (140 characters) OR 12 words.</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Reduce the paragraph to three key points</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Reduce this paragraph to 6 words.  In pairs compare your words, add to of the best to your list</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Explain … in a maximum of 12 words</a:t>
            </a:r>
            <a:endParaRPr sz="500"/>
          </a:p>
          <a:p>
            <a:pPr indent="0" lvl="0" marL="0" marR="0" rtl="0" algn="l">
              <a:spcBef>
                <a:spcPts val="0"/>
              </a:spcBef>
              <a:spcAft>
                <a:spcPts val="0"/>
              </a:spcAft>
              <a:buNone/>
            </a:pPr>
            <a:r>
              <a:t/>
            </a:r>
            <a:endParaRPr sz="700" u="sng">
              <a:solidFill>
                <a:srgbClr val="000000"/>
              </a:solidFill>
              <a:latin typeface="Calibri"/>
              <a:ea typeface="Calibri"/>
              <a:cs typeface="Calibri"/>
              <a:sym typeface="Calibri"/>
            </a:endParaRPr>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Knowledge and Understanding: </a:t>
            </a:r>
            <a:r>
              <a:rPr lang="en-GB" sz="700" u="sng">
                <a:solidFill>
                  <a:srgbClr val="000000"/>
                </a:solidFill>
                <a:latin typeface="Calibri"/>
                <a:ea typeface="Calibri"/>
                <a:cs typeface="Calibri"/>
                <a:sym typeface="Calibri"/>
              </a:rPr>
              <a:t>Transform</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Change this image into six words/a paragraph.</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Transform this paragraph into a diagram/chart/sketch.  No words allowed.</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How does this text/image/performance make you feel?</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Change this idea/event/character into a model.</a:t>
            </a:r>
            <a:endParaRPr sz="500"/>
          </a:p>
          <a:p>
            <a:pPr indent="0" lvl="0" marL="0" marR="0" rtl="0" algn="l">
              <a:spcBef>
                <a:spcPts val="0"/>
              </a:spcBef>
              <a:spcAft>
                <a:spcPts val="0"/>
              </a:spcAft>
              <a:buNone/>
            </a:pPr>
            <a:r>
              <a:t/>
            </a:r>
            <a:endParaRPr sz="700" u="sng">
              <a:solidFill>
                <a:srgbClr val="000000"/>
              </a:solidFill>
              <a:latin typeface="Calibri"/>
              <a:ea typeface="Calibri"/>
              <a:cs typeface="Calibri"/>
              <a:sym typeface="Calibri"/>
            </a:endParaRPr>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Analysis: </a:t>
            </a:r>
            <a:r>
              <a:rPr lang="en-GB" sz="700" u="sng">
                <a:solidFill>
                  <a:srgbClr val="000000"/>
                </a:solidFill>
                <a:latin typeface="Calibri"/>
                <a:ea typeface="Calibri"/>
                <a:cs typeface="Calibri"/>
                <a:sym typeface="Calibri"/>
              </a:rPr>
              <a:t>Prioritise</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Change the most serious problem here into an image. No words allowed!  Label your partner’s image.  Why do you think that this problem is so serious?</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Diamond Nine activity.  Justify your top three choices.</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Any ranking exercise and justification of top and bottom responses.</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Which of these questions is the most difficult/easiest? Explain why.</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Underline the most important/thought provoking/surprising/ shocking statement.</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Neatly cross out the least important point.  Explain your thinking.</a:t>
            </a:r>
            <a:endParaRPr sz="500"/>
          </a:p>
          <a:p>
            <a:pPr indent="0" lvl="0" marL="0" marR="0" rtl="0" algn="l">
              <a:spcBef>
                <a:spcPts val="0"/>
              </a:spcBef>
              <a:spcAft>
                <a:spcPts val="0"/>
              </a:spcAft>
              <a:buNone/>
            </a:pPr>
            <a:r>
              <a:rPr lang="en-GB" sz="700">
                <a:solidFill>
                  <a:schemeClr val="dk1"/>
                </a:solidFill>
                <a:latin typeface="Calibri"/>
                <a:ea typeface="Calibri"/>
                <a:cs typeface="Calibri"/>
                <a:sym typeface="Calibri"/>
              </a:rPr>
              <a:t> </a:t>
            </a:r>
            <a:endParaRPr sz="500"/>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Analysis: </a:t>
            </a:r>
            <a:r>
              <a:rPr lang="en-GB" sz="700" u="sng">
                <a:solidFill>
                  <a:srgbClr val="000000"/>
                </a:solidFill>
                <a:latin typeface="Calibri"/>
                <a:ea typeface="Calibri"/>
                <a:cs typeface="Calibri"/>
                <a:sym typeface="Calibri"/>
              </a:rPr>
              <a:t>Categorise</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Sort this information into three categories. Highlight and think of a suitable title for each category.</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Group together questions that require the same technique to answer. Highlight in three different colours.</a:t>
            </a:r>
            <a:endParaRPr sz="500"/>
          </a:p>
          <a:p>
            <a:pPr indent="0" lvl="0" marL="0" marR="0" rtl="0" algn="l">
              <a:spcBef>
                <a:spcPts val="0"/>
              </a:spcBef>
              <a:spcAft>
                <a:spcPts val="0"/>
              </a:spcAft>
              <a:buNone/>
            </a:pPr>
            <a:r>
              <a:t/>
            </a:r>
            <a:endParaRPr sz="700" u="sng">
              <a:solidFill>
                <a:srgbClr val="000000"/>
              </a:solidFill>
              <a:latin typeface="Calibri"/>
              <a:ea typeface="Calibri"/>
              <a:cs typeface="Calibri"/>
              <a:sym typeface="Calibri"/>
            </a:endParaRPr>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Flexibility: </a:t>
            </a:r>
            <a:r>
              <a:rPr lang="en-GB" sz="700" u="sng">
                <a:solidFill>
                  <a:srgbClr val="000000"/>
                </a:solidFill>
                <a:latin typeface="Calibri"/>
                <a:ea typeface="Calibri"/>
                <a:cs typeface="Calibri"/>
                <a:sym typeface="Calibri"/>
              </a:rPr>
              <a:t>Extend</a:t>
            </a:r>
            <a:endParaRPr sz="500"/>
          </a:p>
          <a:p>
            <a:pPr indent="-133350" lvl="0" marL="127000" marR="0" rtl="0" algn="l">
              <a:spcBef>
                <a:spcPts val="0"/>
              </a:spcBef>
              <a:spcAft>
                <a:spcPts val="0"/>
              </a:spcAft>
              <a:buClr>
                <a:srgbClr val="000000"/>
              </a:buClr>
              <a:buSzPts val="700"/>
              <a:buFont typeface="Arial"/>
              <a:buChar char="•"/>
            </a:pPr>
            <a:r>
              <a:rPr lang="en-GB" sz="700">
                <a:solidFill>
                  <a:srgbClr val="000000"/>
                </a:solidFill>
                <a:latin typeface="Calibri"/>
                <a:ea typeface="Calibri"/>
                <a:cs typeface="Calibri"/>
                <a:sym typeface="Calibri"/>
              </a:rPr>
              <a:t>Write down three questions you would like to ask…about….</a:t>
            </a:r>
            <a:endParaRPr sz="500"/>
          </a:p>
          <a:p>
            <a:pPr indent="-88900" lvl="0" marL="127000" marR="0" rtl="0" algn="l">
              <a:spcBef>
                <a:spcPts val="0"/>
              </a:spcBef>
              <a:spcAft>
                <a:spcPts val="0"/>
              </a:spcAft>
              <a:buClr>
                <a:schemeClr val="dk1"/>
              </a:buClr>
              <a:buSzPts val="700"/>
              <a:buFont typeface="Arial"/>
              <a:buNone/>
            </a:pPr>
            <a:r>
              <a:t/>
            </a:r>
            <a:endParaRPr b="1" sz="700" u="sng">
              <a:solidFill>
                <a:srgbClr val="000000"/>
              </a:solidFill>
              <a:latin typeface="Calibri"/>
              <a:ea typeface="Calibri"/>
              <a:cs typeface="Calibri"/>
              <a:sym typeface="Calibri"/>
            </a:endParaRPr>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Flexibility: </a:t>
            </a:r>
            <a:r>
              <a:rPr lang="en-GB" sz="700" u="sng">
                <a:solidFill>
                  <a:srgbClr val="000000"/>
                </a:solidFill>
                <a:latin typeface="Calibri"/>
                <a:ea typeface="Calibri"/>
                <a:cs typeface="Calibri"/>
                <a:sym typeface="Calibri"/>
              </a:rPr>
              <a:t>Making connections</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How is this question/text/image similar to X? How is it different?</a:t>
            </a:r>
            <a:endParaRPr sz="500"/>
          </a:p>
          <a:p>
            <a:pPr indent="-88900" lvl="0" marL="127000" marR="0" rtl="0" algn="l">
              <a:spcBef>
                <a:spcPts val="0"/>
              </a:spcBef>
              <a:spcAft>
                <a:spcPts val="0"/>
              </a:spcAft>
              <a:buClr>
                <a:schemeClr val="dk1"/>
              </a:buClr>
              <a:buSzPts val="700"/>
              <a:buFont typeface="Arial"/>
              <a:buNone/>
            </a:pPr>
            <a:r>
              <a:t/>
            </a:r>
            <a:endParaRPr sz="700">
              <a:solidFill>
                <a:schemeClr val="dk1"/>
              </a:solidFill>
              <a:latin typeface="Calibri"/>
              <a:ea typeface="Calibri"/>
              <a:cs typeface="Calibri"/>
              <a:sym typeface="Calibri"/>
            </a:endParaRPr>
          </a:p>
          <a:p>
            <a:pPr indent="0" lvl="0" marL="0" marR="0" rtl="0" algn="l">
              <a:spcBef>
                <a:spcPts val="0"/>
              </a:spcBef>
              <a:spcAft>
                <a:spcPts val="0"/>
              </a:spcAft>
              <a:buNone/>
            </a:pPr>
            <a:r>
              <a:rPr b="1" lang="en-GB" sz="700" u="sng">
                <a:solidFill>
                  <a:srgbClr val="000000"/>
                </a:solidFill>
                <a:latin typeface="Calibri"/>
                <a:ea typeface="Calibri"/>
                <a:cs typeface="Calibri"/>
                <a:sym typeface="Calibri"/>
              </a:rPr>
              <a:t>Flexibility: </a:t>
            </a:r>
            <a:r>
              <a:rPr lang="en-GB" sz="700" u="sng">
                <a:solidFill>
                  <a:srgbClr val="000000"/>
                </a:solidFill>
                <a:latin typeface="Calibri"/>
                <a:ea typeface="Calibri"/>
                <a:cs typeface="Calibri"/>
                <a:sym typeface="Calibri"/>
              </a:rPr>
              <a:t>Deconstruct</a:t>
            </a:r>
            <a:endParaRPr sz="500"/>
          </a:p>
          <a:p>
            <a:pPr indent="-1333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Write a three-step guide for a Year 12 student to answer these types of question.</a:t>
            </a:r>
            <a:endParaRPr sz="700">
              <a:solidFill>
                <a:srgbClr val="000000"/>
              </a:solidFill>
              <a:latin typeface="Calibri"/>
              <a:ea typeface="Calibri"/>
              <a:cs typeface="Calibri"/>
              <a:sym typeface="Calibri"/>
            </a:endParaRPr>
          </a:p>
        </p:txBody>
      </p:sp>
      <p:sp>
        <p:nvSpPr>
          <p:cNvPr id="197" name="Google Shape;197;p21"/>
          <p:cNvSpPr/>
          <p:nvPr/>
        </p:nvSpPr>
        <p:spPr>
          <a:xfrm>
            <a:off x="229056" y="3327838"/>
            <a:ext cx="2106900" cy="6453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Think-Pair-Share (Listen)</a:t>
            </a:r>
            <a:r>
              <a:rPr lang="en-GB" sz="700">
                <a:solidFill>
                  <a:schemeClr val="dk1"/>
                </a:solidFill>
                <a:latin typeface="Calibri"/>
                <a:ea typeface="Calibri"/>
                <a:cs typeface="Calibri"/>
                <a:sym typeface="Calibri"/>
              </a:rPr>
              <a:t> – When students are sharing ideas in their pairs remind them to listen to their partner’s ideas. When are asked to share, students share the idea of their partner not their own.</a:t>
            </a:r>
            <a:endParaRPr sz="500"/>
          </a:p>
        </p:txBody>
      </p:sp>
      <p:sp>
        <p:nvSpPr>
          <p:cNvPr id="198" name="Google Shape;198;p21"/>
          <p:cNvSpPr/>
          <p:nvPr/>
        </p:nvSpPr>
        <p:spPr>
          <a:xfrm>
            <a:off x="238629" y="4245940"/>
            <a:ext cx="2087400" cy="4146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Think-Pair-Square</a:t>
            </a:r>
            <a:r>
              <a:rPr lang="en-GB" sz="700">
                <a:solidFill>
                  <a:schemeClr val="dk1"/>
                </a:solidFill>
                <a:latin typeface="Calibri"/>
                <a:ea typeface="Calibri"/>
                <a:cs typeface="Calibri"/>
                <a:sym typeface="Calibri"/>
              </a:rPr>
              <a:t> – Students share with two other students after they have completed Think-Pair-Share (4-square).</a:t>
            </a:r>
            <a:endParaRPr sz="500"/>
          </a:p>
        </p:txBody>
      </p:sp>
      <p:sp>
        <p:nvSpPr>
          <p:cNvPr id="199" name="Google Shape;199;p21"/>
          <p:cNvSpPr txBox="1"/>
          <p:nvPr/>
        </p:nvSpPr>
        <p:spPr>
          <a:xfrm>
            <a:off x="259838" y="2409735"/>
            <a:ext cx="2052600" cy="6453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Think-Pair-Share</a:t>
            </a:r>
            <a:endParaRPr sz="700">
              <a:solidFill>
                <a:schemeClr val="dk1"/>
              </a:solidFill>
              <a:latin typeface="Calibri"/>
              <a:ea typeface="Calibri"/>
              <a:cs typeface="Calibri"/>
              <a:sym typeface="Calibri"/>
            </a:endParaRPr>
          </a:p>
          <a:p>
            <a:pPr indent="-1206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Teacher asks a question</a:t>
            </a:r>
            <a:endParaRPr sz="500"/>
          </a:p>
          <a:p>
            <a:pPr indent="-1206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Students are given time to think about their responses</a:t>
            </a:r>
            <a:endParaRPr sz="500"/>
          </a:p>
          <a:p>
            <a:pPr indent="-120650" lvl="0" marL="127000" marR="0" rtl="0" algn="l">
              <a:spcBef>
                <a:spcPts val="0"/>
              </a:spcBef>
              <a:spcAft>
                <a:spcPts val="0"/>
              </a:spcAft>
              <a:buClr>
                <a:schemeClr val="dk1"/>
              </a:buClr>
              <a:buSzPts val="700"/>
              <a:buFont typeface="Arial"/>
              <a:buChar char="•"/>
            </a:pPr>
            <a:r>
              <a:rPr lang="en-GB" sz="700">
                <a:solidFill>
                  <a:schemeClr val="dk1"/>
                </a:solidFill>
                <a:latin typeface="Calibri"/>
                <a:ea typeface="Calibri"/>
                <a:cs typeface="Calibri"/>
                <a:sym typeface="Calibri"/>
              </a:rPr>
              <a:t>Students pair up and discuss their responses</a:t>
            </a:r>
            <a:endParaRPr sz="500"/>
          </a:p>
        </p:txBody>
      </p:sp>
      <p:sp>
        <p:nvSpPr>
          <p:cNvPr id="200" name="Google Shape;200;p21"/>
          <p:cNvSpPr txBox="1"/>
          <p:nvPr/>
        </p:nvSpPr>
        <p:spPr>
          <a:xfrm>
            <a:off x="2507711" y="4245940"/>
            <a:ext cx="2418600" cy="4146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Think-Write/Draw-Share</a:t>
            </a:r>
            <a:r>
              <a:rPr lang="en-GB" sz="700">
                <a:solidFill>
                  <a:schemeClr val="dk1"/>
                </a:solidFill>
                <a:latin typeface="Calibri"/>
                <a:ea typeface="Calibri"/>
                <a:cs typeface="Calibri"/>
                <a:sym typeface="Calibri"/>
              </a:rPr>
              <a:t> – Students write or draw their own ideas paired discussion with a partner. This allows ideas to be developed more before sharing.</a:t>
            </a:r>
            <a:endParaRPr sz="500"/>
          </a:p>
        </p:txBody>
      </p:sp>
      <p:sp>
        <p:nvSpPr>
          <p:cNvPr id="201" name="Google Shape;201;p21"/>
          <p:cNvSpPr txBox="1"/>
          <p:nvPr/>
        </p:nvSpPr>
        <p:spPr>
          <a:xfrm>
            <a:off x="2496174" y="2409734"/>
            <a:ext cx="2424300" cy="5301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Think-Pair-Share Various Perspectives</a:t>
            </a:r>
            <a:r>
              <a:rPr lang="en-GB" sz="700">
                <a:solidFill>
                  <a:schemeClr val="dk1"/>
                </a:solidFill>
                <a:latin typeface="Calibri"/>
                <a:ea typeface="Calibri"/>
                <a:cs typeface="Calibri"/>
                <a:sym typeface="Calibri"/>
              </a:rPr>
              <a:t> State a question and ask pairs to “think” in terms of a different perspective e.g. A character in a story, a particular scientist or thinker, a person from history. Etc…</a:t>
            </a:r>
            <a:endParaRPr sz="500"/>
          </a:p>
        </p:txBody>
      </p:sp>
      <p:sp>
        <p:nvSpPr>
          <p:cNvPr id="202" name="Google Shape;202;p21"/>
          <p:cNvSpPr/>
          <p:nvPr/>
        </p:nvSpPr>
        <p:spPr>
          <a:xfrm>
            <a:off x="2496173" y="3327838"/>
            <a:ext cx="2418600" cy="530100"/>
          </a:xfrm>
          <a:prstGeom prst="rect">
            <a:avLst/>
          </a:prstGeom>
          <a:gradFill>
            <a:gsLst>
              <a:gs pos="0">
                <a:srgbClr val="C8B2E9"/>
              </a:gs>
              <a:gs pos="35000">
                <a:srgbClr val="D6CAED"/>
              </a:gs>
              <a:gs pos="100000">
                <a:srgbClr val="EFE8FA"/>
              </a:gs>
            </a:gsLst>
            <a:lin ang="16200038" scaled="0"/>
          </a:gradFill>
          <a:ln cap="flat" cmpd="sng" w="9525">
            <a:solidFill>
              <a:srgbClr val="7C5F9F"/>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l">
              <a:spcBef>
                <a:spcPts val="0"/>
              </a:spcBef>
              <a:spcAft>
                <a:spcPts val="0"/>
              </a:spcAft>
              <a:buNone/>
            </a:pPr>
            <a:r>
              <a:rPr b="1" lang="en-GB" sz="700">
                <a:solidFill>
                  <a:schemeClr val="dk1"/>
                </a:solidFill>
                <a:latin typeface="Calibri"/>
                <a:ea typeface="Calibri"/>
                <a:cs typeface="Calibri"/>
                <a:sym typeface="Calibri"/>
              </a:rPr>
              <a:t>Think-Pair-Silent Share – </a:t>
            </a:r>
            <a:r>
              <a:rPr lang="en-GB" sz="700">
                <a:solidFill>
                  <a:schemeClr val="dk1"/>
                </a:solidFill>
                <a:latin typeface="Calibri"/>
                <a:ea typeface="Calibri"/>
                <a:cs typeface="Calibri"/>
                <a:sym typeface="Calibri"/>
              </a:rPr>
              <a:t>The students share their ideas as a silent written dialogue in the form of a spider diagram.  This allows students to deepen thinking by taking time to present information in a written form.</a:t>
            </a:r>
            <a:endParaRPr sz="500"/>
          </a:p>
        </p:txBody>
      </p:sp>
      <p:sp>
        <p:nvSpPr>
          <p:cNvPr id="203" name="Google Shape;203;p21"/>
          <p:cNvSpPr txBox="1"/>
          <p:nvPr/>
        </p:nvSpPr>
        <p:spPr>
          <a:xfrm>
            <a:off x="2798979" y="56835"/>
            <a:ext cx="3988500" cy="339600"/>
          </a:xfrm>
          <a:prstGeom prst="rect">
            <a:avLst/>
          </a:prstGeom>
          <a:gradFill>
            <a:gsLst>
              <a:gs pos="0">
                <a:srgbClr val="BABABA"/>
              </a:gs>
              <a:gs pos="35000">
                <a:srgbClr val="CFCFCF"/>
              </a:gs>
              <a:gs pos="100000">
                <a:srgbClr val="EDEDED"/>
              </a:gs>
            </a:gsLst>
            <a:lin ang="16200038" scaled="0"/>
          </a:gradFill>
          <a:ln cap="flat" cmpd="sng" w="9525">
            <a:solidFill>
              <a:schemeClr val="dk1"/>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3850" lIns="67700" spcFirstLastPara="1" rIns="67700" wrap="square" tIns="33850">
            <a:no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Thinking Hard – </a:t>
            </a:r>
            <a:r>
              <a:rPr b="1" lang="en-GB" sz="1300">
                <a:solidFill>
                  <a:schemeClr val="dk1"/>
                </a:solidFill>
                <a:latin typeface="Calibri"/>
                <a:ea typeface="Calibri"/>
                <a:cs typeface="Calibri"/>
                <a:sym typeface="Calibri"/>
              </a:rPr>
              <a:t>Planning Sheet</a:t>
            </a:r>
            <a:endParaRPr b="1" sz="1300">
              <a:solidFill>
                <a:schemeClr val="dk1"/>
              </a:solidFill>
              <a:latin typeface="Calibri"/>
              <a:ea typeface="Calibri"/>
              <a:cs typeface="Calibri"/>
              <a:sym typeface="Calibri"/>
            </a:endParaRPr>
          </a:p>
        </p:txBody>
      </p:sp>
      <p:pic>
        <p:nvPicPr>
          <p:cNvPr id="204" name="Google Shape;204;p21"/>
          <p:cNvPicPr preferRelativeResize="0"/>
          <p:nvPr/>
        </p:nvPicPr>
        <p:blipFill rotWithShape="1">
          <a:blip r:embed="rId3">
            <a:alphaModFix/>
          </a:blip>
          <a:srcRect b="0" l="0" r="0" t="0"/>
          <a:stretch/>
        </p:blipFill>
        <p:spPr>
          <a:xfrm>
            <a:off x="8410365" y="56834"/>
            <a:ext cx="680126" cy="44137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2"/>
          <p:cNvSpPr txBox="1"/>
          <p:nvPr>
            <p:ph type="title"/>
          </p:nvPr>
        </p:nvSpPr>
        <p:spPr>
          <a:xfrm>
            <a:off x="458391" y="96155"/>
            <a:ext cx="8229600" cy="649200"/>
          </a:xfrm>
          <a:prstGeom prst="rect">
            <a:avLst/>
          </a:prstGeom>
          <a:noFill/>
          <a:ln>
            <a:noFill/>
          </a:ln>
        </p:spPr>
        <p:txBody>
          <a:bodyPr anchorCtr="0" anchor="ctr" bIns="28450" lIns="56875" spcFirstLastPara="1" rIns="56875" wrap="square" tIns="28450">
            <a:noAutofit/>
          </a:bodyPr>
          <a:lstStyle/>
          <a:p>
            <a:pPr indent="0" lvl="0" marL="0" rtl="0" algn="ctr">
              <a:spcBef>
                <a:spcPts val="0"/>
              </a:spcBef>
              <a:spcAft>
                <a:spcPts val="0"/>
              </a:spcAft>
              <a:buClr>
                <a:schemeClr val="dk1"/>
              </a:buClr>
              <a:buSzPts val="3300"/>
              <a:buFont typeface="Calibri"/>
              <a:buNone/>
            </a:pPr>
            <a:r>
              <a:rPr b="1" lang="en-GB" sz="3300"/>
              <a:t>Topic on a Page</a:t>
            </a:r>
            <a:endParaRPr b="1" sz="3300"/>
          </a:p>
        </p:txBody>
      </p:sp>
      <p:sp>
        <p:nvSpPr>
          <p:cNvPr id="211" name="Google Shape;211;p22"/>
          <p:cNvSpPr txBox="1"/>
          <p:nvPr>
            <p:ph idx="1" type="body"/>
          </p:nvPr>
        </p:nvSpPr>
        <p:spPr>
          <a:xfrm>
            <a:off x="458391" y="682862"/>
            <a:ext cx="8229600" cy="2182200"/>
          </a:xfrm>
          <a:prstGeom prst="rect">
            <a:avLst/>
          </a:prstGeom>
          <a:noFill/>
          <a:ln>
            <a:noFill/>
          </a:ln>
        </p:spPr>
        <p:txBody>
          <a:bodyPr anchorCtr="0" anchor="t" bIns="28450" lIns="56875" spcFirstLastPara="1" rIns="56875" wrap="square" tIns="28450">
            <a:noAutofit/>
          </a:bodyPr>
          <a:lstStyle/>
          <a:p>
            <a:pPr indent="-387350" lvl="0" marL="381000" rtl="0" algn="l">
              <a:lnSpc>
                <a:spcPct val="90000"/>
              </a:lnSpc>
              <a:spcBef>
                <a:spcPts val="0"/>
              </a:spcBef>
              <a:spcAft>
                <a:spcPts val="0"/>
              </a:spcAft>
              <a:buClr>
                <a:schemeClr val="dk1"/>
              </a:buClr>
              <a:buSzPts val="2300"/>
              <a:buFont typeface="Calibri"/>
              <a:buAutoNum type="arabicPeriod"/>
            </a:pPr>
            <a:r>
              <a:rPr lang="en-GB" sz="2300"/>
              <a:t>Silently, on your own write down in a spider diagram everything you know about Eastenders</a:t>
            </a:r>
            <a:endParaRPr sz="2300"/>
          </a:p>
          <a:p>
            <a:pPr indent="-387350" lvl="0" marL="381000" rtl="0" algn="l">
              <a:lnSpc>
                <a:spcPct val="90000"/>
              </a:lnSpc>
              <a:spcBef>
                <a:spcPts val="500"/>
              </a:spcBef>
              <a:spcAft>
                <a:spcPts val="0"/>
              </a:spcAft>
              <a:buClr>
                <a:schemeClr val="dk1"/>
              </a:buClr>
              <a:buSzPts val="2300"/>
              <a:buFont typeface="Calibri"/>
              <a:buAutoNum type="arabicPeriod"/>
            </a:pPr>
            <a:r>
              <a:rPr lang="en-GB" sz="2300"/>
              <a:t>In pairs, discuss what you have written and in another colour add to your diagram</a:t>
            </a:r>
            <a:endParaRPr sz="2300"/>
          </a:p>
          <a:p>
            <a:pPr indent="-387350" lvl="0" marL="381000" rtl="0" algn="l">
              <a:lnSpc>
                <a:spcPct val="90000"/>
              </a:lnSpc>
              <a:spcBef>
                <a:spcPts val="500"/>
              </a:spcBef>
              <a:spcAft>
                <a:spcPts val="0"/>
              </a:spcAft>
              <a:buClr>
                <a:schemeClr val="dk1"/>
              </a:buClr>
              <a:buSzPts val="2300"/>
              <a:buFont typeface="Calibri"/>
              <a:buAutoNum type="arabicPeriod"/>
            </a:pPr>
            <a:r>
              <a:rPr lang="en-GB" sz="2300"/>
              <a:t>Now silently on your own using your notes/textbook and in a third colour (if possible!) add to your diagram</a:t>
            </a:r>
            <a:endParaRPr/>
          </a:p>
          <a:p>
            <a:pPr indent="0" lvl="0" marL="0" rtl="0" algn="l">
              <a:lnSpc>
                <a:spcPct val="90000"/>
              </a:lnSpc>
              <a:spcBef>
                <a:spcPts val="100"/>
              </a:spcBef>
              <a:spcAft>
                <a:spcPts val="1600"/>
              </a:spcAft>
              <a:buClr>
                <a:schemeClr val="dk1"/>
              </a:buClr>
              <a:buSzPts val="700"/>
              <a:buNone/>
            </a:pPr>
            <a:r>
              <a:t/>
            </a:r>
            <a:endParaRPr sz="700"/>
          </a:p>
        </p:txBody>
      </p:sp>
      <p:sp>
        <p:nvSpPr>
          <p:cNvPr id="212" name="Google Shape;212;p22"/>
          <p:cNvSpPr txBox="1"/>
          <p:nvPr/>
        </p:nvSpPr>
        <p:spPr>
          <a:xfrm>
            <a:off x="779624" y="2791504"/>
            <a:ext cx="7635300" cy="1938900"/>
          </a:xfrm>
          <a:prstGeom prst="rect">
            <a:avLst/>
          </a:prstGeom>
          <a:gradFill>
            <a:gsLst>
              <a:gs pos="0">
                <a:srgbClr val="9BE9FF"/>
              </a:gs>
              <a:gs pos="35000">
                <a:srgbClr val="B8F1FF"/>
              </a:gs>
              <a:gs pos="100000">
                <a:srgbClr val="E2FBFF"/>
              </a:gs>
            </a:gsLst>
            <a:lin ang="16200038" scaled="0"/>
          </a:gradFill>
          <a:ln cap="flat" cmpd="sng" w="9525">
            <a:solidFill>
              <a:srgbClr val="45A9C4"/>
            </a:solidFill>
            <a:prstDash val="solid"/>
            <a:round/>
            <a:headEnd len="sm" w="sm" type="none"/>
            <a:tailEnd len="sm" w="sm" type="none"/>
          </a:ln>
          <a:effectLst>
            <a:outerShdw blurRad="40000" rotWithShape="0" dir="5400000" dist="20000">
              <a:srgbClr val="000000">
                <a:alpha val="37650"/>
              </a:srgbClr>
            </a:outerShdw>
          </a:effectLst>
        </p:spPr>
        <p:txBody>
          <a:bodyPr anchorCtr="0" anchor="t" bIns="34275" lIns="68575" spcFirstLastPara="1" rIns="68575" wrap="square" tIns="34275">
            <a:noAutofit/>
          </a:bodyPr>
          <a:lstStyle/>
          <a:p>
            <a:pPr indent="0" lvl="0" marL="0" marR="0" rtl="0" algn="l">
              <a:spcBef>
                <a:spcPts val="0"/>
              </a:spcBef>
              <a:spcAft>
                <a:spcPts val="0"/>
              </a:spcAft>
              <a:buNone/>
            </a:pPr>
            <a:r>
              <a:rPr b="1" lang="en-GB" sz="1800" u="sng">
                <a:solidFill>
                  <a:schemeClr val="dk1"/>
                </a:solidFill>
                <a:latin typeface="Calibri"/>
                <a:ea typeface="Calibri"/>
                <a:cs typeface="Calibri"/>
                <a:sym typeface="Calibri"/>
              </a:rPr>
              <a:t>Thinking Hard Tip</a:t>
            </a:r>
            <a:endParaRPr sz="1100"/>
          </a:p>
          <a:p>
            <a:pPr indent="-254000" lvl="0" marL="254000" marR="0" rtl="0" algn="l">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What </a:t>
            </a:r>
            <a:r>
              <a:rPr lang="en-GB" sz="1800" u="sng">
                <a:solidFill>
                  <a:schemeClr val="dk1"/>
                </a:solidFill>
                <a:latin typeface="Calibri"/>
                <a:ea typeface="Calibri"/>
                <a:cs typeface="Calibri"/>
                <a:sym typeface="Calibri"/>
              </a:rPr>
              <a:t>order</a:t>
            </a:r>
            <a:r>
              <a:rPr lang="en-GB" sz="1800">
                <a:solidFill>
                  <a:schemeClr val="dk1"/>
                </a:solidFill>
                <a:latin typeface="Calibri"/>
                <a:ea typeface="Calibri"/>
                <a:cs typeface="Calibri"/>
                <a:sym typeface="Calibri"/>
              </a:rPr>
              <a:t> would you put this material in if you were teaching a Year 10 student this topic for the first time? </a:t>
            </a:r>
            <a:r>
              <a:rPr lang="en-GB" sz="1800">
                <a:solidFill>
                  <a:srgbClr val="366092"/>
                </a:solidFill>
                <a:latin typeface="Calibri"/>
                <a:ea typeface="Calibri"/>
                <a:cs typeface="Calibri"/>
                <a:sym typeface="Calibri"/>
              </a:rPr>
              <a:t>(Categorise: Analysis and Application)</a:t>
            </a:r>
            <a:endParaRPr sz="1100"/>
          </a:p>
          <a:p>
            <a:pPr indent="-254000" lvl="0" marL="254000" marR="0" rtl="0" algn="l">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From what we have learned this academic year make </a:t>
            </a:r>
            <a:r>
              <a:rPr lang="en-GB" sz="1800">
                <a:solidFill>
                  <a:srgbClr val="FF0000"/>
                </a:solidFill>
                <a:latin typeface="Calibri"/>
                <a:ea typeface="Calibri"/>
                <a:cs typeface="Calibri"/>
                <a:sym typeface="Calibri"/>
              </a:rPr>
              <a:t>ONE CONNECTION </a:t>
            </a:r>
            <a:r>
              <a:rPr lang="en-GB" sz="1800">
                <a:solidFill>
                  <a:schemeClr val="dk1"/>
                </a:solidFill>
                <a:latin typeface="Calibri"/>
                <a:ea typeface="Calibri"/>
                <a:cs typeface="Calibri"/>
                <a:sym typeface="Calibri"/>
              </a:rPr>
              <a:t>with another topic and state why </a:t>
            </a:r>
            <a:r>
              <a:rPr lang="en-GB" sz="1800">
                <a:solidFill>
                  <a:srgbClr val="FF0000"/>
                </a:solidFill>
                <a:latin typeface="Calibri"/>
                <a:ea typeface="Calibri"/>
                <a:cs typeface="Calibri"/>
                <a:sym typeface="Calibri"/>
              </a:rPr>
              <a:t>(Flexibility of Thinking).</a:t>
            </a:r>
            <a:endParaRPr sz="1100"/>
          </a:p>
          <a:p>
            <a:pPr indent="-254000" lvl="0" marL="254000" marR="0" rtl="0" algn="l">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What have you learned through this experience? (a meta-cognitive question)</a:t>
            </a:r>
            <a:endParaRPr sz="1100"/>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pic>
        <p:nvPicPr>
          <p:cNvPr descr="Content Placeholder 5" id="213" name="Google Shape;213;p22"/>
          <p:cNvPicPr preferRelativeResize="0"/>
          <p:nvPr/>
        </p:nvPicPr>
        <p:blipFill rotWithShape="1">
          <a:blip r:embed="rId3">
            <a:alphaModFix/>
          </a:blip>
          <a:srcRect b="0" l="0" r="0" t="0"/>
          <a:stretch/>
        </p:blipFill>
        <p:spPr>
          <a:xfrm>
            <a:off x="7821826" y="2571753"/>
            <a:ext cx="889688" cy="829297"/>
          </a:xfrm>
          <a:prstGeom prst="rect">
            <a:avLst/>
          </a:prstGeom>
          <a:noFill/>
          <a:ln>
            <a:noFill/>
          </a:ln>
        </p:spPr>
      </p:pic>
      <p:sp>
        <p:nvSpPr>
          <p:cNvPr id="214" name="Google Shape;214;p22"/>
          <p:cNvSpPr/>
          <p:nvPr/>
        </p:nvSpPr>
        <p:spPr>
          <a:xfrm>
            <a:off x="5430327" y="4584339"/>
            <a:ext cx="3415800" cy="346200"/>
          </a:xfrm>
          <a:prstGeom prst="rect">
            <a:avLst/>
          </a:prstGeom>
          <a:noFill/>
          <a:ln cap="flat" cmpd="sng" w="9525">
            <a:solidFill>
              <a:srgbClr val="7030A0"/>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b="1" lang="en-GB" sz="1800">
                <a:solidFill>
                  <a:srgbClr val="7030A0"/>
                </a:solidFill>
                <a:latin typeface="Calibri"/>
                <a:ea typeface="Calibri"/>
                <a:cs typeface="Calibri"/>
                <a:sym typeface="Calibri"/>
              </a:rPr>
              <a:t>Analysis and Application:  Practise</a:t>
            </a:r>
            <a:endParaRPr sz="11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1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3"/>
          <p:cNvSpPr txBox="1"/>
          <p:nvPr>
            <p:ph type="title"/>
          </p:nvPr>
        </p:nvSpPr>
        <p:spPr>
          <a:xfrm>
            <a:off x="457201" y="100978"/>
            <a:ext cx="8229600" cy="533100"/>
          </a:xfrm>
          <a:prstGeom prst="rect">
            <a:avLst/>
          </a:prstGeom>
          <a:noFill/>
          <a:ln>
            <a:noFill/>
          </a:ln>
        </p:spPr>
        <p:txBody>
          <a:bodyPr anchorCtr="0" anchor="ctr" bIns="40825" lIns="81650" spcFirstLastPara="1" rIns="81650" wrap="square" tIns="40825">
            <a:noAutofit/>
          </a:bodyPr>
          <a:lstStyle/>
          <a:p>
            <a:pPr indent="0" lvl="0" marL="0" rtl="0" algn="ctr">
              <a:spcBef>
                <a:spcPts val="0"/>
              </a:spcBef>
              <a:spcAft>
                <a:spcPts val="0"/>
              </a:spcAft>
              <a:buClr>
                <a:schemeClr val="dk1"/>
              </a:buClr>
              <a:buSzPts val="2100"/>
              <a:buFont typeface="Calibri"/>
              <a:buNone/>
            </a:pPr>
            <a:r>
              <a:rPr b="1" lang="en-GB" sz="2100"/>
              <a:t>Flexibility of thinking: Connection map</a:t>
            </a:r>
            <a:endParaRPr/>
          </a:p>
        </p:txBody>
      </p:sp>
      <p:sp>
        <p:nvSpPr>
          <p:cNvPr id="220" name="Google Shape;220;p23"/>
          <p:cNvSpPr txBox="1"/>
          <p:nvPr/>
        </p:nvSpPr>
        <p:spPr>
          <a:xfrm>
            <a:off x="1403650" y="789556"/>
            <a:ext cx="9432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Fake news</a:t>
            </a:r>
            <a:endParaRPr sz="1100"/>
          </a:p>
        </p:txBody>
      </p:sp>
      <p:sp>
        <p:nvSpPr>
          <p:cNvPr id="221" name="Google Shape;221;p23"/>
          <p:cNvSpPr txBox="1"/>
          <p:nvPr/>
        </p:nvSpPr>
        <p:spPr>
          <a:xfrm>
            <a:off x="5579939" y="3651624"/>
            <a:ext cx="10134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Democracy</a:t>
            </a:r>
            <a:endParaRPr sz="1100"/>
          </a:p>
        </p:txBody>
      </p:sp>
      <p:sp>
        <p:nvSpPr>
          <p:cNvPr id="222" name="Google Shape;222;p23"/>
          <p:cNvSpPr txBox="1"/>
          <p:nvPr/>
        </p:nvSpPr>
        <p:spPr>
          <a:xfrm>
            <a:off x="6935223" y="876325"/>
            <a:ext cx="14928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500">
                <a:solidFill>
                  <a:schemeClr val="dk1"/>
                </a:solidFill>
                <a:latin typeface="Calibri"/>
                <a:ea typeface="Calibri"/>
                <a:cs typeface="Calibri"/>
                <a:sym typeface="Calibri"/>
              </a:rPr>
              <a:t>Exam Results</a:t>
            </a:r>
            <a:endParaRPr sz="1100"/>
          </a:p>
        </p:txBody>
      </p:sp>
      <p:sp>
        <p:nvSpPr>
          <p:cNvPr id="223" name="Google Shape;223;p23"/>
          <p:cNvSpPr txBox="1"/>
          <p:nvPr/>
        </p:nvSpPr>
        <p:spPr>
          <a:xfrm>
            <a:off x="722200" y="1721159"/>
            <a:ext cx="14397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500">
                <a:solidFill>
                  <a:schemeClr val="dk1"/>
                </a:solidFill>
                <a:latin typeface="Calibri"/>
                <a:ea typeface="Calibri"/>
                <a:cs typeface="Calibri"/>
                <a:sym typeface="Calibri"/>
              </a:rPr>
              <a:t>GCSE grades</a:t>
            </a:r>
            <a:endParaRPr sz="1500">
              <a:solidFill>
                <a:schemeClr val="dk1"/>
              </a:solidFill>
              <a:latin typeface="Calibri"/>
              <a:ea typeface="Calibri"/>
              <a:cs typeface="Calibri"/>
              <a:sym typeface="Calibri"/>
            </a:endParaRPr>
          </a:p>
        </p:txBody>
      </p:sp>
      <p:sp>
        <p:nvSpPr>
          <p:cNvPr id="224" name="Google Shape;224;p23"/>
          <p:cNvSpPr txBox="1"/>
          <p:nvPr/>
        </p:nvSpPr>
        <p:spPr>
          <a:xfrm>
            <a:off x="7235856" y="2340875"/>
            <a:ext cx="16260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Black Lives Matter</a:t>
            </a:r>
            <a:endParaRPr sz="1100"/>
          </a:p>
        </p:txBody>
      </p:sp>
      <p:sp>
        <p:nvSpPr>
          <p:cNvPr id="225" name="Google Shape;225;p23"/>
          <p:cNvSpPr txBox="1"/>
          <p:nvPr/>
        </p:nvSpPr>
        <p:spPr>
          <a:xfrm>
            <a:off x="984650" y="3003800"/>
            <a:ext cx="870300" cy="3798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Covid19</a:t>
            </a:r>
            <a:endParaRPr sz="1100"/>
          </a:p>
        </p:txBody>
      </p:sp>
      <p:sp>
        <p:nvSpPr>
          <p:cNvPr id="226" name="Google Shape;226;p23"/>
          <p:cNvSpPr txBox="1"/>
          <p:nvPr/>
        </p:nvSpPr>
        <p:spPr>
          <a:xfrm>
            <a:off x="3860048" y="2571750"/>
            <a:ext cx="11844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ctr">
              <a:spcBef>
                <a:spcPts val="0"/>
              </a:spcBef>
              <a:spcAft>
                <a:spcPts val="0"/>
              </a:spcAft>
              <a:buNone/>
            </a:pPr>
            <a:r>
              <a:rPr lang="en-GB" sz="1500">
                <a:solidFill>
                  <a:schemeClr val="dk1"/>
                </a:solidFill>
                <a:latin typeface="Calibri"/>
                <a:ea typeface="Calibri"/>
                <a:cs typeface="Calibri"/>
                <a:sym typeface="Calibri"/>
              </a:rPr>
              <a:t>Protest</a:t>
            </a:r>
            <a:endParaRPr sz="1100"/>
          </a:p>
        </p:txBody>
      </p:sp>
      <p:sp>
        <p:nvSpPr>
          <p:cNvPr id="227" name="Google Shape;227;p23"/>
          <p:cNvSpPr txBox="1"/>
          <p:nvPr/>
        </p:nvSpPr>
        <p:spPr>
          <a:xfrm>
            <a:off x="5432657" y="4595087"/>
            <a:ext cx="3606300" cy="300300"/>
          </a:xfrm>
          <a:prstGeom prst="rect">
            <a:avLst/>
          </a:prstGeom>
          <a:solidFill>
            <a:schemeClr val="lt1"/>
          </a:solidFill>
          <a:ln cap="flat" cmpd="sng" w="25400">
            <a:solidFill>
              <a:srgbClr val="FF0000"/>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b="1" lang="en-GB" sz="1500">
                <a:solidFill>
                  <a:srgbClr val="FF0000"/>
                </a:solidFill>
                <a:latin typeface="Calibri"/>
                <a:ea typeface="Calibri"/>
                <a:cs typeface="Calibri"/>
                <a:sym typeface="Calibri"/>
              </a:rPr>
              <a:t>Flexibility of Thinking:  Making Connections</a:t>
            </a:r>
            <a:endParaRPr sz="1100"/>
          </a:p>
        </p:txBody>
      </p:sp>
      <p:sp>
        <p:nvSpPr>
          <p:cNvPr id="228" name="Google Shape;228;p23"/>
          <p:cNvSpPr txBox="1"/>
          <p:nvPr/>
        </p:nvSpPr>
        <p:spPr>
          <a:xfrm>
            <a:off x="2596149" y="4460575"/>
            <a:ext cx="16260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University Courses</a:t>
            </a:r>
            <a:endParaRPr sz="1100"/>
          </a:p>
        </p:txBody>
      </p:sp>
      <p:sp>
        <p:nvSpPr>
          <p:cNvPr id="229" name="Google Shape;229;p23"/>
          <p:cNvSpPr txBox="1"/>
          <p:nvPr/>
        </p:nvSpPr>
        <p:spPr>
          <a:xfrm>
            <a:off x="3640535" y="1275607"/>
            <a:ext cx="8058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The NHS</a:t>
            </a:r>
            <a:endParaRPr sz="1100"/>
          </a:p>
        </p:txBody>
      </p:sp>
      <p:sp>
        <p:nvSpPr>
          <p:cNvPr id="230" name="Google Shape;230;p23"/>
          <p:cNvSpPr txBox="1"/>
          <p:nvPr/>
        </p:nvSpPr>
        <p:spPr>
          <a:xfrm>
            <a:off x="808950" y="4017525"/>
            <a:ext cx="703200" cy="3003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rPr lang="en-GB" sz="1500">
                <a:solidFill>
                  <a:schemeClr val="dk1"/>
                </a:solidFill>
                <a:latin typeface="Calibri"/>
                <a:ea typeface="Calibri"/>
                <a:cs typeface="Calibri"/>
                <a:sym typeface="Calibri"/>
              </a:rPr>
              <a:t>Voting</a:t>
            </a:r>
            <a:endParaRPr sz="11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4CCCC"/>
        </a:solidFill>
      </p:bgPr>
    </p:bg>
    <p:spTree>
      <p:nvGrpSpPr>
        <p:cNvPr id="234" name="Shape 234"/>
        <p:cNvGrpSpPr/>
        <p:nvPr/>
      </p:nvGrpSpPr>
      <p:grpSpPr>
        <a:xfrm>
          <a:off x="0" y="0"/>
          <a:ext cx="0" cy="0"/>
          <a:chOff x="0" y="0"/>
          <a:chExt cx="0" cy="0"/>
        </a:xfrm>
      </p:grpSpPr>
      <p:sp>
        <p:nvSpPr>
          <p:cNvPr id="235" name="Google Shape;235;p24"/>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latin typeface="Roboto"/>
                <a:ea typeface="Roboto"/>
                <a:cs typeface="Roboto"/>
                <a:sym typeface="Roboto"/>
              </a:rPr>
              <a:t>Revision Templates</a:t>
            </a:r>
            <a:endParaRPr>
              <a:latin typeface="Roboto"/>
              <a:ea typeface="Roboto"/>
              <a:cs typeface="Roboto"/>
              <a:sym typeface="Roboto"/>
            </a:endParaRPr>
          </a:p>
        </p:txBody>
      </p:sp>
      <p:pic>
        <p:nvPicPr>
          <p:cNvPr id="236" name="Google Shape;236;p24"/>
          <p:cNvPicPr preferRelativeResize="0"/>
          <p:nvPr/>
        </p:nvPicPr>
        <p:blipFill>
          <a:blip r:embed="rId3">
            <a:alphaModFix/>
          </a:blip>
          <a:stretch>
            <a:fillRect/>
          </a:stretch>
        </p:blipFill>
        <p:spPr>
          <a:xfrm>
            <a:off x="4171950" y="744575"/>
            <a:ext cx="800100" cy="809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25"/>
          <p:cNvPicPr preferRelativeResize="0"/>
          <p:nvPr/>
        </p:nvPicPr>
        <p:blipFill>
          <a:blip r:embed="rId3">
            <a:alphaModFix/>
          </a:blip>
          <a:stretch>
            <a:fillRect/>
          </a:stretch>
        </p:blipFill>
        <p:spPr>
          <a:xfrm>
            <a:off x="935255" y="0"/>
            <a:ext cx="7273487" cy="5142583"/>
          </a:xfrm>
          <a:prstGeom prst="rect">
            <a:avLst/>
          </a:prstGeom>
          <a:noFill/>
          <a:ln>
            <a:noFill/>
          </a:ln>
        </p:spPr>
      </p:pic>
      <p:sp>
        <p:nvSpPr>
          <p:cNvPr id="242" name="Google Shape;242;p25"/>
          <p:cNvSpPr/>
          <p:nvPr/>
        </p:nvSpPr>
        <p:spPr>
          <a:xfrm rot="-5400019">
            <a:off x="-1883364" y="2358913"/>
            <a:ext cx="4799805" cy="424745"/>
          </a:xfrm>
          <a:prstGeom prst="rect">
            <a:avLst/>
          </a:prstGeom>
        </p:spPr>
        <p:txBody>
          <a:bodyPr>
            <a:prstTxWarp prst="textPlain"/>
          </a:bodyPr>
          <a:lstStyle/>
          <a:p>
            <a:pPr lvl="0" algn="ctr"/>
            <a:r>
              <a:rPr b="0" i="0">
                <a:ln cap="flat" cmpd="sng" w="9525">
                  <a:solidFill>
                    <a:schemeClr val="dk2"/>
                  </a:solidFill>
                  <a:prstDash val="solid"/>
                  <a:round/>
                  <a:headEnd len="sm" w="sm" type="none"/>
                  <a:tailEnd len="sm" w="sm" type="none"/>
                </a:ln>
                <a:solidFill>
                  <a:schemeClr val="lt2"/>
                </a:solidFill>
                <a:latin typeface="Roboto"/>
              </a:rPr>
              <a:t>Independence Template</a:t>
            </a: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graphicFrame>
        <p:nvGraphicFramePr>
          <p:cNvPr id="247" name="Google Shape;247;p26"/>
          <p:cNvGraphicFramePr/>
          <p:nvPr/>
        </p:nvGraphicFramePr>
        <p:xfrm>
          <a:off x="289625" y="380550"/>
          <a:ext cx="3000000" cy="3000000"/>
        </p:xfrm>
        <a:graphic>
          <a:graphicData uri="http://schemas.openxmlformats.org/drawingml/2006/table">
            <a:tbl>
              <a:tblPr>
                <a:noFill/>
                <a:tableStyleId>{7E0A4216-95EE-4502-ABB1-46DF823D9050}</a:tableStyleId>
              </a:tblPr>
              <a:tblGrid>
                <a:gridCol w="1721150"/>
                <a:gridCol w="1721150"/>
                <a:gridCol w="1721150"/>
                <a:gridCol w="1721150"/>
                <a:gridCol w="1721150"/>
              </a:tblGrid>
              <a:tr h="1463050">
                <a:tc>
                  <a:txBody>
                    <a:bodyPr/>
                    <a:lstStyle/>
                    <a:p>
                      <a:pPr indent="0" lvl="0" marL="0" rtl="0" algn="ctr">
                        <a:spcBef>
                          <a:spcPts val="0"/>
                        </a:spcBef>
                        <a:spcAft>
                          <a:spcPts val="0"/>
                        </a:spcAft>
                        <a:buNone/>
                      </a:pPr>
                      <a:r>
                        <a:rPr lang="en-GB" sz="1800">
                          <a:latin typeface="Roboto"/>
                          <a:ea typeface="Roboto"/>
                          <a:cs typeface="Roboto"/>
                          <a:sym typeface="Roboto"/>
                        </a:rPr>
                        <a:t>Upload </a:t>
                      </a:r>
                      <a:endParaRPr sz="1800">
                        <a:latin typeface="Roboto"/>
                        <a:ea typeface="Roboto"/>
                        <a:cs typeface="Roboto"/>
                        <a:sym typeface="Roboto"/>
                      </a:endParaRPr>
                    </a:p>
                    <a:p>
                      <a:pPr indent="0" lvl="0" marL="0" rtl="0" algn="ctr">
                        <a:spcBef>
                          <a:spcPts val="0"/>
                        </a:spcBef>
                        <a:spcAft>
                          <a:spcPts val="0"/>
                        </a:spcAft>
                        <a:buNone/>
                      </a:pPr>
                      <a:r>
                        <a:rPr lang="en-GB" sz="1800">
                          <a:latin typeface="Roboto"/>
                          <a:ea typeface="Roboto"/>
                          <a:cs typeface="Roboto"/>
                          <a:sym typeface="Roboto"/>
                        </a:rPr>
                        <a:t>Learn</a:t>
                      </a:r>
                      <a:endParaRPr sz="1800">
                        <a:latin typeface="Roboto"/>
                        <a:ea typeface="Roboto"/>
                        <a:cs typeface="Roboto"/>
                        <a:sym typeface="Roboto"/>
                      </a:endParaRPr>
                    </a:p>
                  </a:txBody>
                  <a:tcPr marT="91425" marB="91425" marR="91425" marL="91425" anchor="ctr">
                    <a:solidFill>
                      <a:srgbClr val="FFFF00"/>
                    </a:solidFill>
                  </a:tcPr>
                </a:tc>
                <a:tc>
                  <a:txBody>
                    <a:bodyPr/>
                    <a:lstStyle/>
                    <a:p>
                      <a:pPr indent="0" lvl="0" marL="0" rtl="0" algn="ctr">
                        <a:spcBef>
                          <a:spcPts val="0"/>
                        </a:spcBef>
                        <a:spcAft>
                          <a:spcPts val="0"/>
                        </a:spcAft>
                        <a:buNone/>
                      </a:pPr>
                      <a:r>
                        <a:rPr lang="en-GB" sz="1800">
                          <a:latin typeface="Roboto"/>
                          <a:ea typeface="Roboto"/>
                          <a:cs typeface="Roboto"/>
                          <a:sym typeface="Roboto"/>
                        </a:rPr>
                        <a:t>Chunk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Re learn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Write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Speak it</a:t>
                      </a:r>
                      <a:endParaRPr sz="1800">
                        <a:latin typeface="Roboto"/>
                        <a:ea typeface="Roboto"/>
                        <a:cs typeface="Roboto"/>
                        <a:sym typeface="Roboto"/>
                      </a:endParaRPr>
                    </a:p>
                  </a:txBody>
                  <a:tcPr marT="91425" marB="91425" marR="91425" marL="91425" anchor="ctr"/>
                </a:tc>
              </a:tr>
              <a:tr h="1463050">
                <a:tc>
                  <a:txBody>
                    <a:bodyPr/>
                    <a:lstStyle/>
                    <a:p>
                      <a:pPr indent="0" lvl="0" marL="0" rtl="0" algn="ctr">
                        <a:spcBef>
                          <a:spcPts val="0"/>
                        </a:spcBef>
                        <a:spcAft>
                          <a:spcPts val="0"/>
                        </a:spcAft>
                        <a:buNone/>
                      </a:pPr>
                      <a:r>
                        <a:rPr lang="en-GB" sz="1800">
                          <a:latin typeface="Roboto"/>
                          <a:ea typeface="Roboto"/>
                          <a:cs typeface="Roboto"/>
                          <a:sym typeface="Roboto"/>
                        </a:rPr>
                        <a:t>Process</a:t>
                      </a:r>
                      <a:endParaRPr sz="1800">
                        <a:latin typeface="Roboto"/>
                        <a:ea typeface="Roboto"/>
                        <a:cs typeface="Roboto"/>
                        <a:sym typeface="Roboto"/>
                      </a:endParaRPr>
                    </a:p>
                    <a:p>
                      <a:pPr indent="0" lvl="0" marL="0" rtl="0" algn="ctr">
                        <a:spcBef>
                          <a:spcPts val="0"/>
                        </a:spcBef>
                        <a:spcAft>
                          <a:spcPts val="0"/>
                        </a:spcAft>
                        <a:buNone/>
                      </a:pPr>
                      <a:r>
                        <a:rPr lang="en-GB" sz="1800">
                          <a:latin typeface="Roboto"/>
                          <a:ea typeface="Roboto"/>
                          <a:cs typeface="Roboto"/>
                          <a:sym typeface="Roboto"/>
                        </a:rPr>
                        <a:t>Apply</a:t>
                      </a:r>
                      <a:endParaRPr sz="1800">
                        <a:latin typeface="Roboto"/>
                        <a:ea typeface="Roboto"/>
                        <a:cs typeface="Roboto"/>
                        <a:sym typeface="Roboto"/>
                      </a:endParaRPr>
                    </a:p>
                  </a:txBody>
                  <a:tcPr marT="91425" marB="91425" marR="91425" marL="91425" anchor="ctr">
                    <a:solidFill>
                      <a:srgbClr val="FF9900"/>
                    </a:solidFill>
                  </a:tcPr>
                </a:tc>
                <a:tc>
                  <a:txBody>
                    <a:bodyPr/>
                    <a:lstStyle/>
                    <a:p>
                      <a:pPr indent="0" lvl="0" marL="0" rtl="0" algn="ctr">
                        <a:spcBef>
                          <a:spcPts val="0"/>
                        </a:spcBef>
                        <a:spcAft>
                          <a:spcPts val="0"/>
                        </a:spcAft>
                        <a:buNone/>
                      </a:pPr>
                      <a:r>
                        <a:rPr lang="en-GB" sz="1800">
                          <a:latin typeface="Roboto"/>
                          <a:ea typeface="Roboto"/>
                          <a:cs typeface="Roboto"/>
                          <a:sym typeface="Roboto"/>
                        </a:rPr>
                        <a:t>Transform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Reduce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Sort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Link it</a:t>
                      </a:r>
                      <a:endParaRPr sz="1800">
                        <a:latin typeface="Roboto"/>
                        <a:ea typeface="Roboto"/>
                        <a:cs typeface="Roboto"/>
                        <a:sym typeface="Roboto"/>
                      </a:endParaRPr>
                    </a:p>
                  </a:txBody>
                  <a:tcPr marT="91425" marB="91425" marR="91425" marL="91425" anchor="ctr"/>
                </a:tc>
              </a:tr>
              <a:tr h="1463050">
                <a:tc>
                  <a:txBody>
                    <a:bodyPr/>
                    <a:lstStyle/>
                    <a:p>
                      <a:pPr indent="0" lvl="0" marL="0" rtl="0" algn="ctr">
                        <a:spcBef>
                          <a:spcPts val="0"/>
                        </a:spcBef>
                        <a:spcAft>
                          <a:spcPts val="0"/>
                        </a:spcAft>
                        <a:buNone/>
                      </a:pPr>
                      <a:r>
                        <a:rPr lang="en-GB" sz="1800">
                          <a:latin typeface="Roboto"/>
                          <a:ea typeface="Roboto"/>
                          <a:cs typeface="Roboto"/>
                          <a:sym typeface="Roboto"/>
                        </a:rPr>
                        <a:t>Download</a:t>
                      </a:r>
                      <a:endParaRPr sz="1800">
                        <a:latin typeface="Roboto"/>
                        <a:ea typeface="Roboto"/>
                        <a:cs typeface="Roboto"/>
                        <a:sym typeface="Roboto"/>
                      </a:endParaRPr>
                    </a:p>
                    <a:p>
                      <a:pPr indent="0" lvl="0" marL="0" rtl="0" algn="ctr">
                        <a:spcBef>
                          <a:spcPts val="0"/>
                        </a:spcBef>
                        <a:spcAft>
                          <a:spcPts val="0"/>
                        </a:spcAft>
                        <a:buNone/>
                      </a:pPr>
                      <a:r>
                        <a:rPr lang="en-GB" sz="1800">
                          <a:latin typeface="Roboto"/>
                          <a:ea typeface="Roboto"/>
                          <a:cs typeface="Roboto"/>
                          <a:sym typeface="Roboto"/>
                        </a:rPr>
                        <a:t>Retrieve</a:t>
                      </a:r>
                      <a:endParaRPr sz="1800">
                        <a:latin typeface="Roboto"/>
                        <a:ea typeface="Roboto"/>
                        <a:cs typeface="Roboto"/>
                        <a:sym typeface="Roboto"/>
                      </a:endParaRPr>
                    </a:p>
                  </a:txBody>
                  <a:tcPr marT="91425" marB="91425" marR="91425" marL="91425" anchor="ctr">
                    <a:solidFill>
                      <a:srgbClr val="00FF00"/>
                    </a:solidFill>
                  </a:tcPr>
                </a:tc>
                <a:tc>
                  <a:txBody>
                    <a:bodyPr/>
                    <a:lstStyle/>
                    <a:p>
                      <a:pPr indent="0" lvl="0" marL="0" rtl="0" algn="ctr">
                        <a:spcBef>
                          <a:spcPts val="0"/>
                        </a:spcBef>
                        <a:spcAft>
                          <a:spcPts val="0"/>
                        </a:spcAft>
                        <a:buNone/>
                      </a:pPr>
                      <a:r>
                        <a:rPr lang="en-GB" sz="1800">
                          <a:latin typeface="Roboto"/>
                          <a:ea typeface="Roboto"/>
                          <a:cs typeface="Roboto"/>
                          <a:sym typeface="Roboto"/>
                        </a:rPr>
                        <a:t>Restore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Step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Test it</a:t>
                      </a:r>
                      <a:endParaRPr sz="1800">
                        <a:latin typeface="Roboto"/>
                        <a:ea typeface="Roboto"/>
                        <a:cs typeface="Roboto"/>
                        <a:sym typeface="Roboto"/>
                      </a:endParaRPr>
                    </a:p>
                  </a:txBody>
                  <a:tcPr marT="91425" marB="91425" marR="91425" marL="91425" anchor="ctr"/>
                </a:tc>
                <a:tc>
                  <a:txBody>
                    <a:bodyPr/>
                    <a:lstStyle/>
                    <a:p>
                      <a:pPr indent="0" lvl="0" marL="0" rtl="0" algn="ctr">
                        <a:spcBef>
                          <a:spcPts val="0"/>
                        </a:spcBef>
                        <a:spcAft>
                          <a:spcPts val="0"/>
                        </a:spcAft>
                        <a:buNone/>
                      </a:pPr>
                      <a:r>
                        <a:rPr lang="en-GB" sz="1800">
                          <a:latin typeface="Roboto"/>
                          <a:ea typeface="Roboto"/>
                          <a:cs typeface="Roboto"/>
                          <a:sym typeface="Roboto"/>
                        </a:rPr>
                        <a:t>Refine it</a:t>
                      </a:r>
                      <a:endParaRPr sz="1800">
                        <a:latin typeface="Roboto"/>
                        <a:ea typeface="Roboto"/>
                        <a:cs typeface="Roboto"/>
                        <a:sym typeface="Roboto"/>
                      </a:endParaRPr>
                    </a:p>
                  </a:txBody>
                  <a:tcPr marT="91425" marB="91425" marR="91425" marL="91425" anchor="ct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251" name="Shape 251"/>
        <p:cNvGrpSpPr/>
        <p:nvPr/>
      </p:nvGrpSpPr>
      <p:grpSpPr>
        <a:xfrm>
          <a:off x="0" y="0"/>
          <a:ext cx="0" cy="0"/>
          <a:chOff x="0" y="0"/>
          <a:chExt cx="0" cy="0"/>
        </a:xfrm>
      </p:grpSpPr>
      <p:sp>
        <p:nvSpPr>
          <p:cNvPr id="252" name="Google Shape;252;p27"/>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Upload / Learn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28"/>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p29"/>
          <p:cNvPicPr preferRelativeResize="0"/>
          <p:nvPr/>
        </p:nvPicPr>
        <p:blipFill>
          <a:blip r:embed="rId3">
            <a:alphaModFix/>
          </a:blip>
          <a:stretch>
            <a:fillRect/>
          </a:stretch>
        </p:blipFill>
        <p:spPr>
          <a:xfrm>
            <a:off x="0" y="0"/>
            <a:ext cx="9144003" cy="51425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pic>
        <p:nvPicPr>
          <p:cNvPr id="267" name="Google Shape;267;p30"/>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id="272" name="Google Shape;272;p31"/>
          <p:cNvPicPr preferRelativeResize="0"/>
          <p:nvPr/>
        </p:nvPicPr>
        <p:blipFill>
          <a:blip r:embed="rId3">
            <a:alphaModFix/>
          </a:blip>
          <a:stretch>
            <a:fillRect/>
          </a:stretch>
        </p:blipFill>
        <p:spPr>
          <a:xfrm>
            <a:off x="935255" y="0"/>
            <a:ext cx="7273487" cy="5142583"/>
          </a:xfrm>
          <a:prstGeom prst="rect">
            <a:avLst/>
          </a:prstGeom>
          <a:noFill/>
          <a:ln>
            <a:noFill/>
          </a:ln>
        </p:spPr>
      </p:pic>
      <p:pic>
        <p:nvPicPr>
          <p:cNvPr id="273" name="Google Shape;273;p31"/>
          <p:cNvPicPr preferRelativeResize="0"/>
          <p:nvPr/>
        </p:nvPicPr>
        <p:blipFill>
          <a:blip r:embed="rId4">
            <a:alphaModFix/>
          </a:blip>
          <a:stretch>
            <a:fillRect/>
          </a:stretch>
        </p:blipFill>
        <p:spPr>
          <a:xfrm>
            <a:off x="935255" y="0"/>
            <a:ext cx="7273487" cy="514258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id="278" name="Google Shape;278;p32"/>
          <p:cNvPicPr preferRelativeResize="0"/>
          <p:nvPr/>
        </p:nvPicPr>
        <p:blipFill>
          <a:blip r:embed="rId3">
            <a:alphaModFix/>
          </a:blip>
          <a:stretch>
            <a:fillRect/>
          </a:stretch>
        </p:blipFill>
        <p:spPr>
          <a:xfrm>
            <a:off x="935255" y="0"/>
            <a:ext cx="7273487" cy="5142583"/>
          </a:xfrm>
          <a:prstGeom prst="rect">
            <a:avLst/>
          </a:prstGeom>
          <a:noFill/>
          <a:ln>
            <a:noFill/>
          </a:ln>
        </p:spPr>
      </p:pic>
      <p:sp>
        <p:nvSpPr>
          <p:cNvPr id="279" name="Google Shape;279;p32"/>
          <p:cNvSpPr txBox="1"/>
          <p:nvPr/>
        </p:nvSpPr>
        <p:spPr>
          <a:xfrm>
            <a:off x="1518075" y="1068650"/>
            <a:ext cx="1747800" cy="154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p33"/>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pic>
        <p:nvPicPr>
          <p:cNvPr id="289" name="Google Shape;289;p34"/>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pic>
        <p:nvPicPr>
          <p:cNvPr id="294" name="Google Shape;294;p35"/>
          <p:cNvPicPr preferRelativeResize="0"/>
          <p:nvPr/>
        </p:nvPicPr>
        <p:blipFill>
          <a:blip r:embed="rId3">
            <a:alphaModFix/>
          </a:blip>
          <a:stretch>
            <a:fillRect/>
          </a:stretch>
        </p:blipFill>
        <p:spPr>
          <a:xfrm>
            <a:off x="2800229" y="0"/>
            <a:ext cx="3543691" cy="51435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id="299" name="Google Shape;299;p36"/>
          <p:cNvPicPr preferRelativeResize="0"/>
          <p:nvPr/>
        </p:nvPicPr>
        <p:blipFill>
          <a:blip r:embed="rId3">
            <a:alphaModFix/>
          </a:blip>
          <a:stretch>
            <a:fillRect/>
          </a:stretch>
        </p:blipFill>
        <p:spPr>
          <a:xfrm>
            <a:off x="835684" y="0"/>
            <a:ext cx="7472630" cy="514473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pic>
        <p:nvPicPr>
          <p:cNvPr id="304" name="Google Shape;304;p37"/>
          <p:cNvPicPr preferRelativeResize="0"/>
          <p:nvPr/>
        </p:nvPicPr>
        <p:blipFill>
          <a:blip r:embed="rId3">
            <a:alphaModFix/>
          </a:blip>
          <a:stretch>
            <a:fillRect/>
          </a:stretch>
        </p:blipFill>
        <p:spPr>
          <a:xfrm>
            <a:off x="2800229" y="0"/>
            <a:ext cx="3543691" cy="514350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pic>
        <p:nvPicPr>
          <p:cNvPr id="309" name="Google Shape;309;p38"/>
          <p:cNvPicPr preferRelativeResize="0"/>
          <p:nvPr/>
        </p:nvPicPr>
        <p:blipFill>
          <a:blip r:embed="rId3">
            <a:alphaModFix/>
          </a:blip>
          <a:stretch>
            <a:fillRect/>
          </a:stretch>
        </p:blipFill>
        <p:spPr>
          <a:xfrm>
            <a:off x="839069" y="0"/>
            <a:ext cx="7465861" cy="514371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313" name="Shape 313"/>
        <p:cNvGrpSpPr/>
        <p:nvPr/>
      </p:nvGrpSpPr>
      <p:grpSpPr>
        <a:xfrm>
          <a:off x="0" y="0"/>
          <a:ext cx="0" cy="0"/>
          <a:chOff x="0" y="0"/>
          <a:chExt cx="0" cy="0"/>
        </a:xfrm>
      </p:grpSpPr>
      <p:sp>
        <p:nvSpPr>
          <p:cNvPr id="314" name="Google Shape;314;p39"/>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Process / Apply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p40"/>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41"/>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pic>
        <p:nvPicPr>
          <p:cNvPr id="329" name="Google Shape;329;p42"/>
          <p:cNvPicPr preferRelativeResize="0"/>
          <p:nvPr/>
        </p:nvPicPr>
        <p:blipFill>
          <a:blip r:embed="rId3">
            <a:alphaModFix/>
          </a:blip>
          <a:stretch>
            <a:fillRect/>
          </a:stretch>
        </p:blipFill>
        <p:spPr>
          <a:xfrm>
            <a:off x="839069" y="0"/>
            <a:ext cx="7465861" cy="514371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pic>
        <p:nvPicPr>
          <p:cNvPr id="334" name="Google Shape;334;p43"/>
          <p:cNvPicPr preferRelativeResize="0"/>
          <p:nvPr/>
        </p:nvPicPr>
        <p:blipFill>
          <a:blip r:embed="rId3">
            <a:alphaModFix/>
          </a:blip>
          <a:stretch>
            <a:fillRect/>
          </a:stretch>
        </p:blipFill>
        <p:spPr>
          <a:xfrm>
            <a:off x="835684" y="0"/>
            <a:ext cx="7472630" cy="514473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pic>
        <p:nvPicPr>
          <p:cNvPr id="339" name="Google Shape;339;p44"/>
          <p:cNvPicPr preferRelativeResize="0"/>
          <p:nvPr/>
        </p:nvPicPr>
        <p:blipFill>
          <a:blip r:embed="rId3">
            <a:alphaModFix/>
          </a:blip>
          <a:stretch>
            <a:fillRect/>
          </a:stretch>
        </p:blipFill>
        <p:spPr>
          <a:xfrm>
            <a:off x="835684" y="0"/>
            <a:ext cx="7472630" cy="514473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pic>
        <p:nvPicPr>
          <p:cNvPr id="344" name="Google Shape;344;p45"/>
          <p:cNvPicPr preferRelativeResize="0"/>
          <p:nvPr/>
        </p:nvPicPr>
        <p:blipFill>
          <a:blip r:embed="rId3">
            <a:alphaModFix/>
          </a:blip>
          <a:stretch>
            <a:fillRect/>
          </a:stretch>
        </p:blipFill>
        <p:spPr>
          <a:xfrm>
            <a:off x="839069" y="0"/>
            <a:ext cx="7465861" cy="514371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pic>
        <p:nvPicPr>
          <p:cNvPr id="349" name="Google Shape;349;p46"/>
          <p:cNvPicPr preferRelativeResize="0"/>
          <p:nvPr/>
        </p:nvPicPr>
        <p:blipFill>
          <a:blip r:embed="rId3">
            <a:alphaModFix/>
          </a:blip>
          <a:stretch>
            <a:fillRect/>
          </a:stretch>
        </p:blipFill>
        <p:spPr>
          <a:xfrm>
            <a:off x="2800229" y="0"/>
            <a:ext cx="3543691" cy="514350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pic>
        <p:nvPicPr>
          <p:cNvPr id="354" name="Google Shape;354;p47"/>
          <p:cNvPicPr preferRelativeResize="0"/>
          <p:nvPr/>
        </p:nvPicPr>
        <p:blipFill>
          <a:blip r:embed="rId3">
            <a:alphaModFix/>
          </a:blip>
          <a:stretch>
            <a:fillRect/>
          </a:stretch>
        </p:blipFill>
        <p:spPr>
          <a:xfrm>
            <a:off x="2800229" y="0"/>
            <a:ext cx="3543691" cy="5143501"/>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pic>
        <p:nvPicPr>
          <p:cNvPr id="359" name="Google Shape;359;p48"/>
          <p:cNvPicPr preferRelativeResize="0"/>
          <p:nvPr/>
        </p:nvPicPr>
        <p:blipFill>
          <a:blip r:embed="rId3">
            <a:alphaModFix/>
          </a:blip>
          <a:stretch>
            <a:fillRect/>
          </a:stretch>
        </p:blipFill>
        <p:spPr>
          <a:xfrm>
            <a:off x="2800229" y="0"/>
            <a:ext cx="3543691" cy="5143501"/>
          </a:xfrm>
          <a:prstGeom prst="rect">
            <a:avLst/>
          </a:prstGeom>
          <a:noFill/>
          <a:ln>
            <a:noFill/>
          </a:ln>
        </p:spPr>
      </p:pic>
      <p:pic>
        <p:nvPicPr>
          <p:cNvPr id="360" name="Google Shape;360;p48"/>
          <p:cNvPicPr preferRelativeResize="0"/>
          <p:nvPr/>
        </p:nvPicPr>
        <p:blipFill>
          <a:blip r:embed="rId4">
            <a:alphaModFix/>
          </a:blip>
          <a:stretch>
            <a:fillRect/>
          </a:stretch>
        </p:blipFill>
        <p:spPr>
          <a:xfrm>
            <a:off x="2797897" y="0"/>
            <a:ext cx="3548714" cy="514350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id="365" name="Google Shape;365;p49"/>
          <p:cNvPicPr preferRelativeResize="0"/>
          <p:nvPr/>
        </p:nvPicPr>
        <p:blipFill>
          <a:blip r:embed="rId3">
            <a:alphaModFix/>
          </a:blip>
          <a:stretch>
            <a:fillRect/>
          </a:stretch>
        </p:blipFill>
        <p:spPr>
          <a:xfrm>
            <a:off x="835684" y="0"/>
            <a:ext cx="7472630" cy="514473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pic>
        <p:nvPicPr>
          <p:cNvPr id="370" name="Google Shape;370;p50"/>
          <p:cNvPicPr preferRelativeResize="0"/>
          <p:nvPr/>
        </p:nvPicPr>
        <p:blipFill>
          <a:blip r:embed="rId3">
            <a:alphaModFix/>
          </a:blip>
          <a:stretch>
            <a:fillRect/>
          </a:stretch>
        </p:blipFill>
        <p:spPr>
          <a:xfrm>
            <a:off x="2797897" y="0"/>
            <a:ext cx="3548714" cy="514350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FF00"/>
        </a:solidFill>
      </p:bgPr>
    </p:bg>
    <p:spTree>
      <p:nvGrpSpPr>
        <p:cNvPr id="374" name="Shape 374"/>
        <p:cNvGrpSpPr/>
        <p:nvPr/>
      </p:nvGrpSpPr>
      <p:grpSpPr>
        <a:xfrm>
          <a:off x="0" y="0"/>
          <a:ext cx="0" cy="0"/>
          <a:chOff x="0" y="0"/>
          <a:chExt cx="0" cy="0"/>
        </a:xfrm>
      </p:grpSpPr>
      <p:sp>
        <p:nvSpPr>
          <p:cNvPr id="375" name="Google Shape;375;p51"/>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Download / Retrieve</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52"/>
          <p:cNvPicPr preferRelativeResize="0"/>
          <p:nvPr/>
        </p:nvPicPr>
        <p:blipFill>
          <a:blip r:embed="rId3">
            <a:alphaModFix/>
          </a:blip>
          <a:stretch>
            <a:fillRect/>
          </a:stretch>
        </p:blipFill>
        <p:spPr>
          <a:xfrm>
            <a:off x="935255" y="0"/>
            <a:ext cx="7273487" cy="5142583"/>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pic>
        <p:nvPicPr>
          <p:cNvPr id="385" name="Google Shape;385;p53"/>
          <p:cNvPicPr preferRelativeResize="0"/>
          <p:nvPr/>
        </p:nvPicPr>
        <p:blipFill>
          <a:blip r:embed="rId3">
            <a:alphaModFix/>
          </a:blip>
          <a:stretch>
            <a:fillRect/>
          </a:stretch>
        </p:blipFill>
        <p:spPr>
          <a:xfrm>
            <a:off x="780798" y="0"/>
            <a:ext cx="7582403" cy="5142557"/>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pic>
        <p:nvPicPr>
          <p:cNvPr id="390" name="Google Shape;390;p54"/>
          <p:cNvPicPr preferRelativeResize="0"/>
          <p:nvPr/>
        </p:nvPicPr>
        <p:blipFill>
          <a:blip r:embed="rId3">
            <a:alphaModFix/>
          </a:blip>
          <a:stretch>
            <a:fillRect/>
          </a:stretch>
        </p:blipFill>
        <p:spPr>
          <a:xfrm>
            <a:off x="2800154" y="0"/>
            <a:ext cx="3543691" cy="514350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pic>
        <p:nvPicPr>
          <p:cNvPr id="395" name="Google Shape;395;p55"/>
          <p:cNvPicPr preferRelativeResize="0"/>
          <p:nvPr/>
        </p:nvPicPr>
        <p:blipFill>
          <a:blip r:embed="rId3">
            <a:alphaModFix/>
          </a:blip>
          <a:stretch>
            <a:fillRect/>
          </a:stretch>
        </p:blipFill>
        <p:spPr>
          <a:xfrm>
            <a:off x="2724818" y="0"/>
            <a:ext cx="3694380" cy="514350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pic>
        <p:nvPicPr>
          <p:cNvPr id="400" name="Google Shape;400;p56"/>
          <p:cNvPicPr preferRelativeResize="0"/>
          <p:nvPr/>
        </p:nvPicPr>
        <p:blipFill>
          <a:blip r:embed="rId3">
            <a:alphaModFix/>
          </a:blip>
          <a:stretch>
            <a:fillRect/>
          </a:stretch>
        </p:blipFill>
        <p:spPr>
          <a:xfrm>
            <a:off x="2800229" y="0"/>
            <a:ext cx="3543691" cy="514350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